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Layouts/slideLayout1.xml" ContentType="application/vnd.openxmlformats-officedocument.presentationml.slideLayout+xml"/>
  <Override PartName="/ppt/theme/theme1.xml" ContentType="application/vnd.openxmlformats-officedocument.theme+xml"/>
</Types>
</file>

<file path=_rels/.rels><?xml version="1.0" encoding="UTF-8" standalone="yes"?>
<Relationships xmlns="http://schemas.openxmlformats.org/package/2006/relationships">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12192000" cy="6858000"/>
  <p:notesSz cx="6858000" cy="9144000"/>
  <p:embeddedFontLst>
    <p:embeddedFont>
      <p:font typeface="OPPOSans H"/>
      <p:regular r:id="rId22"/>
    </p:embeddedFont>
    <p:embeddedFont>
      <p:font typeface="OPPOSans R"/>
      <p:regular r:id="rId23"/>
    </p:embeddedFont>
    <p:embeddedFont>
      <p:font typeface="Source Han Sans"/>
      <p:regular r:id="rId24"/>
    </p:embeddedFont>
    <p:embeddedFont>
      <p:font typeface="Source Han Sans CN Bold"/>
      <p:regular r:id="rId25"/>
    </p:embeddedFont>
    <p:embeddedFont>
      <p:font typeface="OPPOSans L"/>
      <p:regular r:id="rId26"/>
    </p:embeddedFont>
  </p:embeddedFontLst>
</p:presentation>
</file>

<file path=ppt/_rels/presentation.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Master" Target="slideMasters/slideMaster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slide" Target="slides/slide17.xml"/>
<Relationship Id="rId20" Type="http://schemas.openxmlformats.org/officeDocument/2006/relationships/slide" Target="slides/slide18.xml"/>
<Relationship Id="rId21" Type="http://schemas.openxmlformats.org/officeDocument/2006/relationships/slide" Target="slides/slide19.xml"/>
<Relationship Id="rId22" Type="http://schemas.openxmlformats.org/officeDocument/2006/relationships/font" Target="fonts/font2.fntdata"/>
<Relationship Id="rId23" Type="http://schemas.openxmlformats.org/officeDocument/2006/relationships/font" Target="fonts/font4.fntdata"/>
<Relationship Id="rId24" Type="http://schemas.openxmlformats.org/officeDocument/2006/relationships/font" Target="fonts/font3.fntdata"/>
<Relationship Id="rId25" Type="http://schemas.openxmlformats.org/officeDocument/2006/relationships/font" Target="fonts/font5.fntdata"/>
<Relationship Id="rId26" Type="http://schemas.openxmlformats.org/officeDocument/2006/relationships/font" Target="fonts/font1.fntdata"/>
</Relationships>
</file>

<file path=ppt/media/>
</file>

<file path=ppt/media/image1.png>
</file>

<file path=ppt/media/image2.png>
</file>

<file path=ppt/media/image3.png>
</file>

<file path=ppt/slideLayouts/_rels/slideLayout1.xml.rels><?xml version="1.0" encoding="UTF-8" standalone="yes"?>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2"/>
  </p:sldLayoutIdLst>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3.png"/>
<Relationship Id="rId3" Type="http://schemas.openxmlformats.org/officeDocument/2006/relationships/image" Target="../media/image1.png"/>
<Relationship Id="rId4" Type="http://schemas.openxmlformats.org/officeDocument/2006/relationships/image" Target="../media/image2.png"/>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3.png"/>
<Relationship Id="rId3" Type="http://schemas.openxmlformats.org/officeDocument/2006/relationships/image" Target="../media/image1.png"/>
<Relationship Id="rId4" Type="http://schemas.openxmlformats.org/officeDocument/2006/relationships/image" Target="../media/image2.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1" flipV="1">
            <a:off x="6419328" y="4573"/>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1">
            <a:off x="3130" y="4572"/>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0" flipV="1">
            <a:off x="7506720" y="3079252"/>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flipH="1" flipV="1">
            <a:off x="10293165" y="6061744"/>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1" flipV="1">
            <a:off x="9973518" y="207957"/>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1" flipV="1">
            <a:off x="10764935" y="478904"/>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1" flipV="1">
            <a:off x="3354276" y="6068108"/>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pic>
        <p:nvPicPr>
          <p:cNvPr id="9" name=""/>
          <p:cNvPicPr>
            <a:picLocks noChangeAspect="1"/>
          </p:cNvPicPr>
          <p:nvPr/>
        </p:nvPicPr>
        <p:blipFill>
          <a:blip r:embed="rId2">
            <a:alphaModFix amt="100000"/>
          </a:blip>
          <a:srcRect l="0" t="0" r="0" b="0"/>
          <a:stretch>
            <a:fillRect/>
          </a:stretch>
        </p:blipFill>
        <p:spPr>
          <a:xfrm rot="0" flipH="1" flipV="1">
            <a:off x="2287408" y="4108569"/>
            <a:ext cx="1486373" cy="990915"/>
          </a:xfrm>
          <a:prstGeom prst="rect">
            <a:avLst/>
          </a:prstGeom>
          <a:noFill/>
          <a:ln>
            <a:noFill/>
          </a:ln>
        </p:spPr>
      </p:pic>
      <p:sp>
        <p:nvSpPr>
          <p:cNvPr id="10" name="标题 1"/>
          <p:cNvSpPr txBox="1"/>
          <p:nvPr/>
        </p:nvSpPr>
        <p:spPr>
          <a:xfrm rot="0" flipH="1" flipV="1">
            <a:off x="5167446" y="199164"/>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1" flipV="1">
            <a:off x="6164294" y="4572"/>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1" flipV="1">
            <a:off x="3952425" y="1552043"/>
            <a:ext cx="708100" cy="708100"/>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1">
            <a:off x="10743338" y="3816442"/>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flipH="1" flipV="1">
            <a:off x="10504764" y="198866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5" name=""/>
          <p:cNvPicPr>
            <a:picLocks noChangeAspect="1"/>
          </p:cNvPicPr>
          <p:nvPr/>
        </p:nvPicPr>
        <p:blipFill>
          <a:blip r:embed="rId3">
            <a:alphaModFix amt="100000"/>
          </a:blip>
          <a:srcRect l="0" t="0" r="0" b="0"/>
          <a:stretch>
            <a:fillRect/>
          </a:stretch>
        </p:blipFill>
        <p:spPr>
          <a:xfrm rot="0" flipH="1" flipV="1">
            <a:off x="7361874" y="267689"/>
            <a:ext cx="1264298" cy="842865"/>
          </a:xfrm>
          <a:prstGeom prst="rect">
            <a:avLst/>
          </a:prstGeom>
          <a:noFill/>
          <a:ln>
            <a:noFill/>
          </a:ln>
        </p:spPr>
      </p:pic>
      <p:sp>
        <p:nvSpPr>
          <p:cNvPr id="16" name="标题 1"/>
          <p:cNvSpPr txBox="1"/>
          <p:nvPr/>
        </p:nvSpPr>
        <p:spPr>
          <a:xfrm rot="0" flipH="1" flipV="1">
            <a:off x="3472963" y="2445848"/>
            <a:ext cx="470016" cy="470016"/>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pic>
        <p:nvPicPr>
          <p:cNvPr id="17" name=""/>
          <p:cNvPicPr>
            <a:picLocks noChangeAspect="1"/>
          </p:cNvPicPr>
          <p:nvPr/>
        </p:nvPicPr>
        <p:blipFill>
          <a:blip r:embed="rId4">
            <a:alphaModFix amt="100000"/>
          </a:blip>
          <a:srcRect l="0" t="0" r="0" b="0"/>
          <a:stretch>
            <a:fillRect/>
          </a:stretch>
        </p:blipFill>
        <p:spPr>
          <a:xfrm rot="0" flipH="1" flipV="1">
            <a:off x="8860859" y="3950570"/>
            <a:ext cx="882396" cy="588264"/>
          </a:xfrm>
          <a:prstGeom prst="rect">
            <a:avLst/>
          </a:prstGeom>
          <a:noFill/>
          <a:ln>
            <a:noFill/>
          </a:ln>
        </p:spPr>
      </p:pic>
      <p:sp>
        <p:nvSpPr>
          <p:cNvPr id="18" name="标题 1"/>
          <p:cNvSpPr txBox="1"/>
          <p:nvPr/>
        </p:nvSpPr>
        <p:spPr>
          <a:xfrm rot="0" flipH="1" flipV="0">
            <a:off x="3784825" y="5882760"/>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1">
            <a:off x="3131" y="5724907"/>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2250369" y="1447388"/>
            <a:ext cx="7812284" cy="3922279"/>
          </a:xfrm>
          <a:prstGeom prst="rect">
            <a:avLst/>
          </a:prstGeom>
          <a:solidFill>
            <a:schemeClr val="accent3"/>
          </a:soli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148309" y="1342417"/>
            <a:ext cx="7812284" cy="3922279"/>
          </a:xfrm>
          <a:prstGeom prst="rect">
            <a:avLst/>
          </a:prstGeom>
          <a:solidFill>
            <a:schemeClr val="bg1"/>
          </a:solidFill>
          <a:ln w="25400" cap="sq">
            <a:solidFill>
              <a:schemeClr val="accent1">
                <a:lumMod val="75000"/>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1">
            <a:off x="3687360" y="120315"/>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0" flipH="0" flipV="0">
            <a:off x="4983787" y="102993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2874000" y="4389792"/>
            <a:ext cx="6444000" cy="473028"/>
          </a:xfrm>
          <a:prstGeom prst="roundRect">
            <a:avLst>
              <a:gd name="adj" fmla="val 50000"/>
            </a:avLst>
          </a:prstGeom>
          <a:solidFill>
            <a:schemeClr val="accent2">
              <a:lumMod val="60000"/>
              <a:lumOff val="40000"/>
            </a:schemeClr>
          </a:solidFill>
          <a:ln w="12700" cap="sq">
            <a:solidFill>
              <a:schemeClr val="bg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01744" y="4830629"/>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6" name="标题 1"/>
          <p:cNvSpPr txBox="1"/>
          <p:nvPr/>
        </p:nvSpPr>
        <p:spPr>
          <a:xfrm rot="0" flipH="0" flipV="0">
            <a:off x="4774609" y="5720176"/>
            <a:ext cx="1150778" cy="369332"/>
          </a:xfrm>
          <a:prstGeom prst="roundRect">
            <a:avLst>
              <a:gd name="adj" fmla="val 50000"/>
            </a:avLst>
          </a:prstGeom>
          <a:solidFill>
            <a:schemeClr val="bg1"/>
          </a:solidFill>
          <a:ln w="12700" cap="sq">
            <a:solidFill>
              <a:schemeClr val="accent1">
                <a:alpha val="100000"/>
              </a:schemeClr>
            </a:solidFill>
          </a:ln>
        </p:spPr>
        <p:txBody>
          <a:bodyPr vert="horz" wrap="square" lIns="91440" tIns="45720" rIns="91440" bIns="45720" rtlCol="0" anchor="ctr"/>
          <a:lstStyle/>
          <a:p>
            <a:pPr algn="r">
              <a:lnSpc>
                <a:spcPct val="110000"/>
              </a:lnSpc>
            </a:pPr>
            <a:endParaRPr kumimoji="1" lang="zh-CN" altLang="en-US"/>
          </a:p>
        </p:txBody>
      </p:sp>
      <p:sp>
        <p:nvSpPr>
          <p:cNvPr id="27" name="标题 1"/>
          <p:cNvSpPr txBox="1"/>
          <p:nvPr/>
        </p:nvSpPr>
        <p:spPr>
          <a:xfrm rot="0" flipH="0" flipV="0">
            <a:off x="7217458" y="5720176"/>
            <a:ext cx="1382387" cy="369332"/>
          </a:xfrm>
          <a:prstGeom prst="roundRect">
            <a:avLst>
              <a:gd name="adj" fmla="val 50000"/>
            </a:avLst>
          </a:prstGeom>
          <a:solidFill>
            <a:schemeClr val="bg1"/>
          </a:solidFill>
          <a:ln w="12700" cap="sq">
            <a:solidFill>
              <a:schemeClr val="accent1">
                <a:alpha val="100000"/>
              </a:schemeClr>
            </a:solidFill>
          </a:ln>
        </p:spPr>
        <p:txBody>
          <a:bodyPr vert="horz" wrap="square" lIns="91440" tIns="45720" rIns="91440" bIns="45720" rtlCol="0" anchor="ctr"/>
          <a:lstStyle/>
          <a:p>
            <a:pPr algn="r">
              <a:lnSpc>
                <a:spcPct val="110000"/>
              </a:lnSpc>
            </a:pPr>
            <a:endParaRPr kumimoji="1" lang="zh-CN" altLang="en-US"/>
          </a:p>
        </p:txBody>
      </p:sp>
      <p:sp>
        <p:nvSpPr>
          <p:cNvPr id="28" name="标题 1"/>
          <p:cNvSpPr txBox="1"/>
          <p:nvPr/>
        </p:nvSpPr>
        <p:spPr>
          <a:xfrm rot="0" flipH="0" flipV="0">
            <a:off x="3658957" y="5720176"/>
            <a:ext cx="1440000" cy="369332"/>
          </a:xfrm>
          <a:prstGeom prst="roundRect">
            <a:avLst>
              <a:gd name="adj" fmla="val 50000"/>
            </a:avLst>
          </a:prstGeom>
          <a:solidFill>
            <a:schemeClr val="accent1"/>
          </a:solidFill>
          <a:ln w="12700" cap="sq">
            <a:solidFill>
              <a:schemeClr val="bg1">
                <a:alpha val="100000"/>
              </a:schemeClr>
            </a:solidFill>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6133478" y="5720176"/>
            <a:ext cx="1440000" cy="369332"/>
          </a:xfrm>
          <a:prstGeom prst="roundRect">
            <a:avLst>
              <a:gd name="adj" fmla="val 50000"/>
            </a:avLst>
          </a:prstGeom>
          <a:solidFill>
            <a:schemeClr val="accent1"/>
          </a:solidFill>
          <a:ln w="12700" cap="sq">
            <a:solidFill>
              <a:schemeClr val="bg1">
                <a:alpha val="100000"/>
              </a:schemeClr>
            </a:solidFill>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1" flipV="1">
            <a:off x="2046692" y="5412148"/>
            <a:ext cx="833008" cy="833008"/>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rot="787784" flipH="1" flipV="1">
            <a:off x="1734093" y="3391422"/>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787784" flipH="1" flipV="1">
            <a:off x="8749032" y="1053956"/>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rot="0" flipH="1" flipV="0">
            <a:off x="8823280" y="3554028"/>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rot="5400000" flipH="1" flipV="1">
            <a:off x="10865793" y="5531793"/>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5" name="标题 1"/>
          <p:cNvSpPr txBox="1"/>
          <p:nvPr/>
        </p:nvSpPr>
        <p:spPr>
          <a:xfrm rot="0" flipH="0" flipV="0">
            <a:off x="3465075" y="1688599"/>
            <a:ext cx="5261850" cy="2462213"/>
          </a:xfrm>
          <a:prstGeom prst="rect">
            <a:avLst/>
          </a:prstGeom>
          <a:noFill/>
          <a:ln>
            <a:noFill/>
          </a:ln>
        </p:spPr>
        <p:txBody>
          <a:bodyPr vert="horz" wrap="square" lIns="91440" tIns="45720" rIns="91440" bIns="45720" rtlCol="0" anchor="ctr"/>
          <a:lstStyle/>
          <a:p>
            <a:pPr algn="ctr">
              <a:lnSpc>
                <a:spcPct val="130000"/>
              </a:lnSpc>
            </a:pPr>
            <a:r>
              <a:rPr kumimoji="1" lang="en-US" altLang="zh-CN" sz="3700">
                <a:ln w="12700">
                  <a:noFill/>
                </a:ln>
                <a:solidFill>
                  <a:srgbClr val="000000">
                    <a:alpha val="100000"/>
                  </a:srgbClr>
                </a:solidFill>
                <a:latin typeface="OPPOSans H"/>
                <a:ea typeface="OPPOSans H"/>
                <a:cs typeface="OPPOSans H"/>
              </a:rPr>
              <a:t>BASNet项目分析</a:t>
            </a:r>
            <a:endParaRPr kumimoji="1" lang="zh-CN" altLang="en-US"/>
          </a:p>
        </p:txBody>
      </p:sp>
      <p:sp>
        <p:nvSpPr>
          <p:cNvPr id="36" name="标题 1"/>
          <p:cNvSpPr txBox="1"/>
          <p:nvPr/>
        </p:nvSpPr>
        <p:spPr>
          <a:xfrm rot="0" flipH="0" flipV="0">
            <a:off x="5241265" y="119301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7" name="标题 1"/>
          <p:cNvSpPr txBox="1"/>
          <p:nvPr/>
        </p:nvSpPr>
        <p:spPr>
          <a:xfrm rot="0" flipH="0" flipV="0">
            <a:off x="3811173" y="4480371"/>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38" name="标题 1"/>
          <p:cNvSpPr txBox="1"/>
          <p:nvPr/>
        </p:nvSpPr>
        <p:spPr>
          <a:xfrm rot="0" flipH="0" flipV="0">
            <a:off x="4695107" y="5715943"/>
            <a:ext cx="1150778" cy="369332"/>
          </a:xfrm>
          <a:prstGeom prst="rect">
            <a:avLst/>
          </a:prstGeom>
          <a:noFill/>
          <a:ln cap="sq">
            <a:noFill/>
          </a:ln>
        </p:spPr>
        <p:txBody>
          <a:bodyPr vert="horz" wrap="square" lIns="91440" tIns="45720" rIns="91440" bIns="45720" rtlCol="0" anchor="ctr"/>
          <a:lstStyle/>
          <a:p>
            <a:pPr algn="r">
              <a:lnSpc>
                <a:spcPct val="110000"/>
              </a:lnSpc>
            </a:pPr>
            <a:r>
              <a:rPr kumimoji="1" lang="en-US" altLang="zh-CN" sz="1800">
                <a:ln w="12700">
                  <a:noFill/>
                </a:ln>
                <a:solidFill>
                  <a:srgbClr val="E56F01">
                    <a:alpha val="100000"/>
                  </a:srgbClr>
                </a:solidFill>
                <a:latin typeface="Source Han Sans"/>
                <a:ea typeface="Source Han Sans"/>
                <a:cs typeface="Source Han Sans"/>
              </a:rPr>
              <a:t>AiPPT</a:t>
            </a:r>
            <a:endParaRPr kumimoji="1" lang="zh-CN" altLang="en-US"/>
          </a:p>
        </p:txBody>
      </p:sp>
      <p:sp>
        <p:nvSpPr>
          <p:cNvPr id="39" name="标题 1"/>
          <p:cNvSpPr txBox="1"/>
          <p:nvPr/>
        </p:nvSpPr>
        <p:spPr>
          <a:xfrm rot="0" flipH="0" flipV="0">
            <a:off x="7137956" y="5715943"/>
            <a:ext cx="1382387" cy="369332"/>
          </a:xfrm>
          <a:prstGeom prst="rect">
            <a:avLst/>
          </a:prstGeom>
          <a:noFill/>
          <a:ln cap="sq">
            <a:noFill/>
          </a:ln>
        </p:spPr>
        <p:txBody>
          <a:bodyPr vert="horz" wrap="square" lIns="91440" tIns="45720" rIns="91440" bIns="45720" rtlCol="0" anchor="ctr"/>
          <a:lstStyle/>
          <a:p>
            <a:pPr algn="r">
              <a:lnSpc>
                <a:spcPct val="110000"/>
              </a:lnSpc>
            </a:pPr>
            <a:r>
              <a:rPr kumimoji="1" lang="en-US" altLang="zh-CN" sz="1800">
                <a:ln w="12700">
                  <a:noFill/>
                </a:ln>
                <a:solidFill>
                  <a:srgbClr val="E56F01">
                    <a:alpha val="100000"/>
                  </a:srgbClr>
                </a:solidFill>
                <a:latin typeface="Source Han Sans"/>
                <a:ea typeface="Source Han Sans"/>
                <a:cs typeface="Source Han Sans"/>
              </a:rPr>
              <a:t>2025.6</a:t>
            </a:r>
            <a:endParaRPr kumimoji="1" lang="zh-CN" altLang="en-US"/>
          </a:p>
        </p:txBody>
      </p:sp>
      <p:sp>
        <p:nvSpPr>
          <p:cNvPr id="40" name="标题 1"/>
          <p:cNvSpPr txBox="1"/>
          <p:nvPr/>
        </p:nvSpPr>
        <p:spPr>
          <a:xfrm rot="0" flipH="0" flipV="0">
            <a:off x="3676730" y="5715943"/>
            <a:ext cx="1440000" cy="369332"/>
          </a:xfrm>
          <a:prstGeom prst="homePlate">
            <a:avLst/>
          </a:prstGeom>
          <a:noFill/>
          <a:ln cap="sq">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汇报人</a:t>
            </a:r>
            <a:endParaRPr kumimoji="1" lang="zh-CN" altLang="en-US"/>
          </a:p>
        </p:txBody>
      </p:sp>
      <p:sp>
        <p:nvSpPr>
          <p:cNvPr id="41" name="标题 1"/>
          <p:cNvSpPr txBox="1"/>
          <p:nvPr/>
        </p:nvSpPr>
        <p:spPr>
          <a:xfrm rot="0" flipH="0" flipV="0">
            <a:off x="6151251" y="5715943"/>
            <a:ext cx="1440000" cy="369332"/>
          </a:xfrm>
          <a:prstGeom prst="homePlate">
            <a:avLst/>
          </a:prstGeom>
          <a:noFill/>
          <a:ln cap="sq">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汇报时间</a:t>
            </a:r>
            <a:endParaRPr kumimoji="1" lang="zh-CN" altLang="en-US"/>
          </a:p>
        </p:txBody>
      </p:sp>
      <p:sp>
        <p:nvSpPr>
          <p:cNvPr id="42" name="标题 1"/>
          <p:cNvSpPr txBox="1"/>
          <p:nvPr/>
        </p:nvSpPr>
        <p:spPr>
          <a:xfrm rot="0" flipH="1" flipV="0">
            <a:off x="9250091" y="4584249"/>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3" name="标题 1"/>
          <p:cNvSpPr txBox="1"/>
          <p:nvPr/>
        </p:nvSpPr>
        <p:spPr>
          <a:xfrm rot="0" flipH="1" flipV="1">
            <a:off x="1496383" y="954592"/>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4" name="标题 1"/>
          <p:cNvSpPr txBox="1"/>
          <p:nvPr/>
        </p:nvSpPr>
        <p:spPr>
          <a:xfrm rot="16200000" flipH="1" flipV="1">
            <a:off x="-462907" y="1187543"/>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45" name="标题 1"/>
          <p:cNvSpPr txBox="1"/>
          <p:nvPr/>
        </p:nvSpPr>
        <p:spPr>
          <a:xfrm rot="0" flipH="1" flipV="0">
            <a:off x="6357101" y="6260051"/>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46" name="标题 1"/>
          <p:cNvCxnSpPr/>
          <p:nvPr/>
        </p:nvCxnSpPr>
        <p:spPr>
          <a:xfrm rot="0" flipH="0" flipV="0">
            <a:off x="3113246" y="4626306"/>
            <a:ext cx="1707239" cy="0"/>
          </a:xfrm>
          <a:prstGeom prst="line">
            <a:avLst/>
          </a:prstGeom>
          <a:noFill/>
          <a:ln w="9525" cap="sq">
            <a:solidFill>
              <a:schemeClr val="bg1">
                <a:alpha val="100000"/>
              </a:schemeClr>
            </a:solidFill>
            <a:miter/>
          </a:ln>
        </p:spPr>
      </p:cxnSp>
      <p:cxnSp>
        <p:nvCxnSpPr>
          <p:cNvPr id="47" name="标题 1"/>
          <p:cNvCxnSpPr/>
          <p:nvPr/>
        </p:nvCxnSpPr>
        <p:spPr>
          <a:xfrm rot="0" flipH="0" flipV="0">
            <a:off x="7435329" y="4626306"/>
            <a:ext cx="1707239" cy="0"/>
          </a:xfrm>
          <a:prstGeom prst="line">
            <a:avLst/>
          </a:prstGeom>
          <a:noFill/>
          <a:ln w="12700" cap="sq">
            <a:solidFill>
              <a:schemeClr val="bg1">
                <a:alpha val="100000"/>
              </a:schemeClr>
            </a:solidFill>
            <a:miter/>
          </a:ln>
        </p:spPr>
      </p:cxnSp>
    </p:spTree>
  </p:cSld>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3500000" flipH="0" flipV="0">
            <a:off x="2298484"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3500000" flipH="0" flipV="0">
            <a:off x="2007693"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13500000" flipH="0" flipV="0">
            <a:off x="1716902"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3500000" flipH="0" flipV="0">
            <a:off x="3170857"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13500000" flipH="0" flipV="0">
            <a:off x="2880066"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13500000" flipH="0" flipV="0">
            <a:off x="2589275"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3500000" flipH="0" flipV="0">
            <a:off x="4043230"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13500000" flipH="0" flipV="0">
            <a:off x="3752439"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3500000" flipH="0" flipV="0">
            <a:off x="3461648"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13500000" flipH="0" flipV="0">
            <a:off x="4915603"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13500000" flipH="0" flipV="0">
            <a:off x="4624812"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3500000" flipH="0" flipV="0">
            <a:off x="4334021"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3500000" flipH="0" flipV="0">
            <a:off x="5787976"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13500000" flipH="0" flipV="0">
            <a:off x="5497185"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13500000" flipH="0" flipV="0">
            <a:off x="5206394"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13500000" flipH="0" flipV="0">
            <a:off x="6660349"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13500000" flipH="0" flipV="0">
            <a:off x="6369558"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13500000" flipH="0" flipV="0">
            <a:off x="6078767"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13500000" flipH="0" flipV="0">
            <a:off x="7532722"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13500000" flipH="0" flipV="0">
            <a:off x="7241931"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13500000" flipH="0" flipV="0">
            <a:off x="6951140"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13500000" flipH="0" flipV="0">
            <a:off x="8405095"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13500000" flipH="0" flipV="0">
            <a:off x="8114304"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13500000" flipH="0" flipV="0">
            <a:off x="7823513"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13500000" flipH="0" flipV="0">
            <a:off x="9277468"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13500000" flipH="0" flipV="0">
            <a:off x="8986677"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13500000" flipH="0" flipV="0">
            <a:off x="8695886"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13500000" flipH="0" flipV="0">
            <a:off x="10149841" y="3884737"/>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13500000" flipH="0" flipV="0">
            <a:off x="9859050" y="3884739"/>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13500000" flipH="0" flipV="0">
            <a:off x="9568259" y="3884740"/>
            <a:ext cx="258842" cy="258842"/>
          </a:xfrm>
          <a:prstGeom prst="corner">
            <a:avLst>
              <a:gd name="adj1" fmla="val 37732"/>
              <a:gd name="adj2" fmla="val 38805"/>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1663294" y="1891475"/>
            <a:ext cx="411480" cy="701040"/>
          </a:xfrm>
          <a:prstGeom prst="rect">
            <a:avLst/>
          </a:prstGeom>
          <a:noFill/>
          <a:ln>
            <a:noFill/>
          </a:ln>
        </p:spPr>
        <p:txBody>
          <a:bodyPr vert="horz" wrap="none" lIns="91440" tIns="45720" rIns="91440" bIns="45720" rtlCol="0" anchor="t">
            <a:spAutoFit/>
          </a:bodyPr>
          <a:lstStyle/>
          <a:p>
            <a:pPr algn="l">
              <a:lnSpc>
                <a:spcPct val="110000"/>
              </a:lnSpc>
            </a:pPr>
            <a:r>
              <a:rPr kumimoji="1" lang="en-US" altLang="zh-CN" sz="4400">
                <a:ln w="12700">
                  <a:noFill/>
                </a:ln>
                <a:solidFill>
                  <a:srgbClr val="E56F01">
                    <a:alpha val="100000"/>
                  </a:srgbClr>
                </a:solidFill>
                <a:latin typeface="OPPOSans R"/>
                <a:ea typeface="OPPOSans R"/>
                <a:cs typeface="OPPOSans R"/>
              </a:rPr>
              <a:t>1</a:t>
            </a:r>
            <a:endParaRPr kumimoji="1" lang="zh-CN" altLang="en-US"/>
          </a:p>
        </p:txBody>
      </p:sp>
      <p:sp>
        <p:nvSpPr>
          <p:cNvPr id="34" name="标题 1"/>
          <p:cNvSpPr txBox="1"/>
          <p:nvPr/>
        </p:nvSpPr>
        <p:spPr>
          <a:xfrm rot="0" flipH="0" flipV="0">
            <a:off x="2159000" y="1985806"/>
            <a:ext cx="2357467" cy="512717"/>
          </a:xfrm>
          <a:prstGeom prst="rect">
            <a:avLst/>
          </a:prstGeom>
          <a:noFill/>
          <a:ln>
            <a:noFill/>
          </a:ln>
        </p:spPr>
        <p:txBody>
          <a:bodyPr vert="horz" wrap="square" lIns="91440" tIns="45720" rIns="91440" bIns="45720" rtlCol="0" anchor="b"/>
          <a:lstStyle/>
          <a:p>
            <a:pPr algn="r">
              <a:lnSpc>
                <a:spcPct val="130000"/>
              </a:lnSpc>
            </a:pPr>
            <a:r>
              <a:rPr kumimoji="1" lang="en-US" altLang="zh-CN" sz="1600">
                <a:ln w="12700">
                  <a:noFill/>
                </a:ln>
                <a:solidFill>
                  <a:srgbClr val="404040">
                    <a:alpha val="100000"/>
                  </a:srgbClr>
                </a:solidFill>
                <a:latin typeface="Source Han Sans CN Bold"/>
                <a:ea typeface="Source Han Sans CN Bold"/>
                <a:cs typeface="Source Han Sans CN Bold"/>
              </a:rPr>
              <a:t>3.1.1数据准备</a:t>
            </a:r>
            <a:endParaRPr kumimoji="1" lang="zh-CN" altLang="en-US"/>
          </a:p>
        </p:txBody>
      </p:sp>
      <p:cxnSp>
        <p:nvCxnSpPr>
          <p:cNvPr id="35" name="标题 1"/>
          <p:cNvCxnSpPr/>
          <p:nvPr/>
        </p:nvCxnSpPr>
        <p:spPr>
          <a:xfrm rot="0" flipH="0" flipV="0">
            <a:off x="2249245" y="2545800"/>
            <a:ext cx="2267222" cy="0"/>
          </a:xfrm>
          <a:prstGeom prst="line">
            <a:avLst/>
          </a:prstGeom>
          <a:noFill/>
          <a:ln w="19050" cap="sq">
            <a:solidFill>
              <a:schemeClr val="accent1"/>
            </a:solidFill>
            <a:miter/>
          </a:ln>
        </p:spPr>
      </p:cxnSp>
      <p:sp>
        <p:nvSpPr>
          <p:cNvPr id="36" name="标题 1"/>
          <p:cNvSpPr txBox="1"/>
          <p:nvPr/>
        </p:nvSpPr>
        <p:spPr>
          <a:xfrm rot="0" flipH="0" flipV="0">
            <a:off x="6819534" y="1891475"/>
            <a:ext cx="525780" cy="701040"/>
          </a:xfrm>
          <a:prstGeom prst="rect">
            <a:avLst/>
          </a:prstGeom>
          <a:noFill/>
          <a:ln>
            <a:noFill/>
          </a:ln>
        </p:spPr>
        <p:txBody>
          <a:bodyPr vert="horz" wrap="none" lIns="91440" tIns="45720" rIns="91440" bIns="45720" rtlCol="0" anchor="t">
            <a:spAutoFit/>
          </a:bodyPr>
          <a:lstStyle/>
          <a:p>
            <a:pPr algn="l">
              <a:lnSpc>
                <a:spcPct val="110000"/>
              </a:lnSpc>
            </a:pPr>
            <a:r>
              <a:rPr kumimoji="1" lang="en-US" altLang="zh-CN" sz="4400">
                <a:ln w="12700">
                  <a:noFill/>
                </a:ln>
                <a:solidFill>
                  <a:srgbClr val="E56F01">
                    <a:alpha val="100000"/>
                  </a:srgbClr>
                </a:solidFill>
                <a:latin typeface="OPPOSans R"/>
                <a:ea typeface="OPPOSans R"/>
                <a:cs typeface="OPPOSans R"/>
              </a:rPr>
              <a:t>3</a:t>
            </a:r>
            <a:endParaRPr kumimoji="1" lang="zh-CN" altLang="en-US"/>
          </a:p>
        </p:txBody>
      </p:sp>
      <p:sp>
        <p:nvSpPr>
          <p:cNvPr id="37" name="标题 1"/>
          <p:cNvSpPr txBox="1"/>
          <p:nvPr/>
        </p:nvSpPr>
        <p:spPr>
          <a:xfrm rot="0" flipH="0" flipV="0">
            <a:off x="7340600" y="1985806"/>
            <a:ext cx="2332106" cy="512717"/>
          </a:xfrm>
          <a:prstGeom prst="rect">
            <a:avLst/>
          </a:prstGeom>
          <a:noFill/>
          <a:ln>
            <a:noFill/>
          </a:ln>
        </p:spPr>
        <p:txBody>
          <a:bodyPr vert="horz" wrap="square" lIns="91440" tIns="45720" rIns="91440" bIns="45720" rtlCol="0" anchor="b"/>
          <a:lstStyle/>
          <a:p>
            <a:pPr algn="r">
              <a:lnSpc>
                <a:spcPct val="130000"/>
              </a:lnSpc>
            </a:pPr>
            <a:r>
              <a:rPr kumimoji="1" lang="en-US" altLang="zh-CN" sz="1600">
                <a:ln w="12700">
                  <a:noFill/>
                </a:ln>
                <a:solidFill>
                  <a:srgbClr val="404040">
                    <a:alpha val="100000"/>
                  </a:srgbClr>
                </a:solidFill>
                <a:latin typeface="Source Han Sans CN Bold"/>
                <a:ea typeface="Source Han Sans CN Bold"/>
                <a:cs typeface="Source Han Sans CN Bold"/>
              </a:rPr>
              <a:t>3.1.3训练参数设置</a:t>
            </a:r>
            <a:endParaRPr kumimoji="1" lang="zh-CN" altLang="en-US"/>
          </a:p>
        </p:txBody>
      </p:sp>
      <p:cxnSp>
        <p:nvCxnSpPr>
          <p:cNvPr id="38" name="标题 1"/>
          <p:cNvCxnSpPr/>
          <p:nvPr/>
        </p:nvCxnSpPr>
        <p:spPr>
          <a:xfrm rot="0" flipH="0" flipV="0">
            <a:off x="7405484" y="2545800"/>
            <a:ext cx="2267222" cy="0"/>
          </a:xfrm>
          <a:prstGeom prst="line">
            <a:avLst/>
          </a:prstGeom>
          <a:noFill/>
          <a:ln w="19050" cap="sq">
            <a:solidFill>
              <a:schemeClr val="accent1"/>
            </a:solidFill>
            <a:miter/>
          </a:ln>
        </p:spPr>
      </p:cxnSp>
      <p:sp>
        <p:nvSpPr>
          <p:cNvPr id="39" name="标题 1"/>
          <p:cNvSpPr txBox="1"/>
          <p:nvPr/>
        </p:nvSpPr>
        <p:spPr>
          <a:xfrm rot="0" flipH="0" flipV="0">
            <a:off x="4241414" y="4231288"/>
            <a:ext cx="525780" cy="701040"/>
          </a:xfrm>
          <a:prstGeom prst="rect">
            <a:avLst/>
          </a:prstGeom>
          <a:noFill/>
          <a:ln>
            <a:noFill/>
          </a:ln>
        </p:spPr>
        <p:txBody>
          <a:bodyPr vert="horz" wrap="none" lIns="91440" tIns="45720" rIns="91440" bIns="45720" rtlCol="0" anchor="t">
            <a:spAutoFit/>
          </a:bodyPr>
          <a:lstStyle/>
          <a:p>
            <a:pPr algn="l">
              <a:lnSpc>
                <a:spcPct val="110000"/>
              </a:lnSpc>
            </a:pPr>
            <a:r>
              <a:rPr kumimoji="1" lang="en-US" altLang="zh-CN" sz="4400">
                <a:ln w="12700">
                  <a:noFill/>
                </a:ln>
                <a:solidFill>
                  <a:srgbClr val="E56F01">
                    <a:alpha val="100000"/>
                  </a:srgbClr>
                </a:solidFill>
                <a:latin typeface="OPPOSans R"/>
                <a:ea typeface="OPPOSans R"/>
                <a:cs typeface="OPPOSans R"/>
              </a:rPr>
              <a:t>2</a:t>
            </a:r>
            <a:endParaRPr kumimoji="1" lang="zh-CN" altLang="en-US"/>
          </a:p>
        </p:txBody>
      </p:sp>
      <p:sp>
        <p:nvSpPr>
          <p:cNvPr id="40" name="标题 1"/>
          <p:cNvSpPr txBox="1"/>
          <p:nvPr/>
        </p:nvSpPr>
        <p:spPr>
          <a:xfrm rot="0" flipH="0" flipV="0">
            <a:off x="4732021" y="4325620"/>
            <a:ext cx="2362566" cy="512717"/>
          </a:xfrm>
          <a:prstGeom prst="rect">
            <a:avLst/>
          </a:prstGeom>
          <a:noFill/>
          <a:ln>
            <a:noFill/>
          </a:ln>
        </p:spPr>
        <p:txBody>
          <a:bodyPr vert="horz" wrap="square" lIns="91440" tIns="45720" rIns="91440" bIns="45720" rtlCol="0" anchor="b"/>
          <a:lstStyle/>
          <a:p>
            <a:pPr algn="r">
              <a:lnSpc>
                <a:spcPct val="130000"/>
              </a:lnSpc>
            </a:pPr>
            <a:r>
              <a:rPr kumimoji="1" lang="en-US" altLang="zh-CN" sz="1600">
                <a:ln w="12700">
                  <a:noFill/>
                </a:ln>
                <a:solidFill>
                  <a:srgbClr val="404040">
                    <a:alpha val="100000"/>
                  </a:srgbClr>
                </a:solidFill>
                <a:latin typeface="Source Han Sans CN Bold"/>
                <a:ea typeface="Source Han Sans CN Bold"/>
                <a:cs typeface="Source Han Sans CN Bold"/>
              </a:rPr>
              <a:t>3.1.2优化器与损失函数</a:t>
            </a:r>
            <a:endParaRPr kumimoji="1" lang="zh-CN" altLang="en-US"/>
          </a:p>
        </p:txBody>
      </p:sp>
      <p:cxnSp>
        <p:nvCxnSpPr>
          <p:cNvPr id="41" name="标题 1"/>
          <p:cNvCxnSpPr/>
          <p:nvPr/>
        </p:nvCxnSpPr>
        <p:spPr>
          <a:xfrm rot="0" flipH="0" flipV="0">
            <a:off x="4827365" y="4885613"/>
            <a:ext cx="2267222" cy="0"/>
          </a:xfrm>
          <a:prstGeom prst="line">
            <a:avLst/>
          </a:prstGeom>
          <a:noFill/>
          <a:ln w="19050" cap="sq">
            <a:solidFill>
              <a:schemeClr val="accent1"/>
            </a:solidFill>
            <a:miter/>
          </a:ln>
        </p:spPr>
      </p:cxnSp>
      <p:sp>
        <p:nvSpPr>
          <p:cNvPr id="42" name="标题 1"/>
          <p:cNvSpPr txBox="1"/>
          <p:nvPr/>
        </p:nvSpPr>
        <p:spPr>
          <a:xfrm rot="0" flipH="0" flipV="0">
            <a:off x="2042141" y="2591047"/>
            <a:ext cx="2474326" cy="1140460"/>
          </a:xfrm>
          <a:prstGeom prst="rect">
            <a:avLst/>
          </a:prstGeom>
          <a:noFill/>
          <a:ln>
            <a:noFill/>
          </a:ln>
        </p:spPr>
        <p:txBody>
          <a:bodyPr vert="horz" wrap="square" lIns="0" tIns="0" rIns="0" bIns="0" rtlCol="0" anchor="t"/>
          <a:lstStyle/>
          <a:p>
            <a:pPr algn="r">
              <a:lnSpc>
                <a:spcPct val="150000"/>
              </a:lnSpc>
            </a:pPr>
            <a:r>
              <a:rPr kumimoji="1" lang="en-US" altLang="zh-CN" sz="1016">
                <a:ln w="12700">
                  <a:noFill/>
                </a:ln>
                <a:solidFill>
                  <a:srgbClr val="7F7F7F">
                    <a:alpha val="100000"/>
                  </a:srgbClr>
                </a:solidFill>
                <a:latin typeface="Source Han Sans"/>
                <a:ea typeface="Source Han Sans"/>
                <a:cs typeface="Source Han Sans"/>
              </a:rPr>
              <a:t>使用DUTS- TR数据集进行训练，该数据集包含大量高质量的图像及其对应的分割标签，为模型训练提供了丰富的数据支持。
对数据进行Rescale、RandomCrop和ToTensor等数据增强操作，增加了数据的多样性和模型的泛化能力。</a:t>
            </a:r>
            <a:endParaRPr kumimoji="1" lang="zh-CN" altLang="en-US"/>
          </a:p>
        </p:txBody>
      </p:sp>
      <p:sp>
        <p:nvSpPr>
          <p:cNvPr id="43" name="标题 1"/>
          <p:cNvSpPr txBox="1"/>
          <p:nvPr/>
        </p:nvSpPr>
        <p:spPr>
          <a:xfrm rot="0" flipH="0" flipV="0">
            <a:off x="7198380" y="2591047"/>
            <a:ext cx="2474326" cy="1140460"/>
          </a:xfrm>
          <a:prstGeom prst="rect">
            <a:avLst/>
          </a:prstGeom>
          <a:noFill/>
          <a:ln>
            <a:noFill/>
          </a:ln>
        </p:spPr>
        <p:txBody>
          <a:bodyPr vert="horz" wrap="square" lIns="0" tIns="0" rIns="0" bIns="0" rtlCol="0" anchor="t"/>
          <a:lstStyle/>
          <a:p>
            <a:pPr algn="r">
              <a:lnSpc>
                <a:spcPct val="150000"/>
              </a:lnSpc>
            </a:pPr>
            <a:r>
              <a:rPr kumimoji="1" lang="en-US" altLang="zh-CN" sz="928">
                <a:ln w="12700">
                  <a:noFill/>
                </a:ln>
                <a:solidFill>
                  <a:srgbClr val="7F7F7F">
                    <a:alpha val="100000"/>
                  </a:srgbClr>
                </a:solidFill>
                <a:latin typeface="Source Han Sans"/>
                <a:ea typeface="Source Han Sans"/>
                <a:cs typeface="Source Han Sans"/>
              </a:rPr>
              <a:t>设置Batch size为8，Epoch为100000，根据数据集的大小和模型的复杂度进行了合理的调整，确保模型能够充分学习数据中的特征。
在训练过程中，通过监控损失值和验证集的分割精度，及时调整学习率和训练参数，避免过拟合和欠拟合现象。</a:t>
            </a:r>
            <a:endParaRPr kumimoji="1" lang="zh-CN" altLang="en-US"/>
          </a:p>
        </p:txBody>
      </p:sp>
      <p:sp>
        <p:nvSpPr>
          <p:cNvPr id="44" name="标题 1"/>
          <p:cNvSpPr txBox="1"/>
          <p:nvPr/>
        </p:nvSpPr>
        <p:spPr>
          <a:xfrm rot="0" flipH="0" flipV="0">
            <a:off x="4620261" y="4955540"/>
            <a:ext cx="2474326" cy="1356360"/>
          </a:xfrm>
          <a:prstGeom prst="rect">
            <a:avLst/>
          </a:prstGeom>
          <a:noFill/>
          <a:ln>
            <a:noFill/>
          </a:ln>
        </p:spPr>
        <p:txBody>
          <a:bodyPr vert="horz" wrap="square" lIns="0" tIns="0" rIns="0" bIns="0" rtlCol="0" anchor="t"/>
          <a:lstStyle/>
          <a:p>
            <a:pPr algn="r">
              <a:lnSpc>
                <a:spcPct val="150000"/>
              </a:lnSpc>
            </a:pPr>
            <a:r>
              <a:rPr kumimoji="1" lang="en-US" altLang="zh-CN" sz="1054">
                <a:ln w="12700">
                  <a:noFill/>
                </a:ln>
                <a:solidFill>
                  <a:srgbClr val="7F7F7F">
                    <a:alpha val="100000"/>
                  </a:srgbClr>
                </a:solidFill>
                <a:latin typeface="Source Han Sans"/>
                <a:ea typeface="Source Han Sans"/>
                <a:cs typeface="Source Han Sans"/>
              </a:rPr>
              <a:t>采用Adam优化器，学习率为0.001，能够快速收敛并找到最优解，提高模型的训练效率。
BCE + SSIM + IOU组合损失函数综合考虑了分割结果的准确性、结构相似性和边界质量，使模型在多个方面得到优化。</a:t>
            </a:r>
            <a:endParaRPr kumimoji="1" lang="zh-CN" altLang="en-US"/>
          </a:p>
        </p:txBody>
      </p:sp>
      <p:sp>
        <p:nvSpPr>
          <p:cNvPr id="45"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3.1训练过程</a:t>
            </a:r>
            <a:endParaRPr kumimoji="1" lang="zh-CN" altLang="en-US"/>
          </a:p>
        </p:txBody>
      </p:sp>
      <p:sp>
        <p:nvSpPr>
          <p:cNvPr id="46"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7"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48"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957460" y="2220184"/>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161515" y="3565146"/>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测试时将输入图像Resize到256x256，然后转换为Tensor格式，统一输入图像的尺寸和数据类型，便于模型进行处理。
对输入图像进行归一化处理，使其像素值范围在0到1之间，提高模型的推理速度和稳定性。</a:t>
            </a:r>
            <a:endParaRPr kumimoji="1" lang="zh-CN" altLang="en-US"/>
          </a:p>
        </p:txBody>
      </p:sp>
      <p:sp>
        <p:nvSpPr>
          <p:cNvPr id="5" name="标题 1"/>
          <p:cNvSpPr txBox="1"/>
          <p:nvPr/>
        </p:nvSpPr>
        <p:spPr>
          <a:xfrm rot="0" flipH="0" flipV="0">
            <a:off x="2132729" y="1868049"/>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2273185" y="2060981"/>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01</a:t>
            </a:r>
            <a:endParaRPr kumimoji="1" lang="zh-CN" altLang="en-US"/>
          </a:p>
        </p:txBody>
      </p:sp>
      <p:sp>
        <p:nvSpPr>
          <p:cNvPr id="7" name="标题 1"/>
          <p:cNvSpPr txBox="1"/>
          <p:nvPr/>
        </p:nvSpPr>
        <p:spPr>
          <a:xfrm rot="0" flipH="0" flipV="0">
            <a:off x="1287961" y="2919171"/>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3.2.1输入处理</a:t>
            </a:r>
            <a:endParaRPr kumimoji="1" lang="zh-CN" altLang="en-US"/>
          </a:p>
        </p:txBody>
      </p:sp>
      <p:sp>
        <p:nvSpPr>
          <p:cNvPr id="8" name="标题 1"/>
          <p:cNvSpPr txBox="1"/>
          <p:nvPr/>
        </p:nvSpPr>
        <p:spPr>
          <a:xfrm rot="0" flipH="0" flipV="0">
            <a:off x="4505467" y="1620338"/>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4709522" y="2965300"/>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265">
                <a:ln w="12700">
                  <a:noFill/>
                </a:ln>
                <a:solidFill>
                  <a:srgbClr val="000000">
                    <a:alpha val="100000"/>
                  </a:srgbClr>
                </a:solidFill>
                <a:latin typeface="Source Han Sans"/>
                <a:ea typeface="Source Han Sans"/>
                <a:cs typeface="Source Han Sans"/>
              </a:rPr>
              <a:t>加载预训练模型，将处理后的输入图像输入模型进行推理，生成显著性图，该图表示图像中各个像素点的显著性程度。
模型通过编码器- 解码器结构和Refine模块对输入图像进行特征提取和边界优化，最终输出高质量的分割结果。</a:t>
            </a:r>
            <a:endParaRPr kumimoji="1" lang="zh-CN" altLang="en-US"/>
          </a:p>
        </p:txBody>
      </p:sp>
      <p:sp>
        <p:nvSpPr>
          <p:cNvPr id="10" name="标题 1"/>
          <p:cNvSpPr txBox="1"/>
          <p:nvPr/>
        </p:nvSpPr>
        <p:spPr>
          <a:xfrm rot="0" flipH="0" flipV="0">
            <a:off x="5680736" y="1268203"/>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5821192" y="1461135"/>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02</a:t>
            </a:r>
            <a:endParaRPr kumimoji="1" lang="zh-CN" altLang="en-US"/>
          </a:p>
        </p:txBody>
      </p:sp>
      <p:sp>
        <p:nvSpPr>
          <p:cNvPr id="12" name="标题 1"/>
          <p:cNvSpPr txBox="1"/>
          <p:nvPr/>
        </p:nvSpPr>
        <p:spPr>
          <a:xfrm rot="0" flipH="0" flipV="0">
            <a:off x="4835968" y="2319325"/>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3.2.2推理过程</a:t>
            </a:r>
            <a:endParaRPr kumimoji="1" lang="zh-CN" altLang="en-US"/>
          </a:p>
        </p:txBody>
      </p:sp>
      <p:sp>
        <p:nvSpPr>
          <p:cNvPr id="13" name="标题 1"/>
          <p:cNvSpPr txBox="1"/>
          <p:nvPr/>
        </p:nvSpPr>
        <p:spPr>
          <a:xfrm rot="0" flipH="0" flipV="0">
            <a:off x="8053473" y="2220184"/>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257528" y="3565146"/>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将生成的显著性图保存为PNG格式，保持原始尺寸，便于用户查看和使用分割结果。
对输出结果进行后处理，如二值化、去噪等操作，进一步提高分割结果的可用性和准确性。</a:t>
            </a:r>
            <a:endParaRPr kumimoji="1" lang="zh-CN" altLang="en-US"/>
          </a:p>
        </p:txBody>
      </p:sp>
      <p:sp>
        <p:nvSpPr>
          <p:cNvPr id="15" name="标题 1"/>
          <p:cNvSpPr txBox="1"/>
          <p:nvPr/>
        </p:nvSpPr>
        <p:spPr>
          <a:xfrm rot="0" flipH="0" flipV="0">
            <a:off x="9228742" y="1868049"/>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9369198" y="2060981"/>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03</a:t>
            </a:r>
            <a:endParaRPr kumimoji="1" lang="zh-CN" altLang="en-US"/>
          </a:p>
        </p:txBody>
      </p:sp>
      <p:sp>
        <p:nvSpPr>
          <p:cNvPr id="17" name="标题 1"/>
          <p:cNvSpPr txBox="1"/>
          <p:nvPr/>
        </p:nvSpPr>
        <p:spPr>
          <a:xfrm rot="0" flipH="0" flipV="0">
            <a:off x="8383974" y="2919171"/>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3.2.3输出处理</a:t>
            </a:r>
            <a:endParaRPr kumimoji="1" lang="zh-CN" altLang="en-US"/>
          </a:p>
        </p:txBody>
      </p:sp>
      <p:sp>
        <p:nvSpPr>
          <p:cNvPr id="18" name="标题 1"/>
          <p:cNvSpPr txBox="1"/>
          <p:nvPr/>
        </p:nvSpPr>
        <p:spPr>
          <a:xfrm rot="0" flipH="0" flipV="0">
            <a:off x="1847118" y="6310601"/>
            <a:ext cx="8570790" cy="341733"/>
          </a:xfrm>
          <a:prstGeom prst="ellipse">
            <a:avLst/>
          </a:prstGeom>
          <a:gradFill>
            <a:gsLst>
              <a:gs pos="0">
                <a:schemeClr val="accent1">
                  <a:alpha val="0"/>
                </a:schemeClr>
              </a:gs>
              <a:gs pos="99000">
                <a:schemeClr val="accent1">
                  <a:alpha val="16000"/>
                </a:schemeClr>
              </a:gs>
            </a:gsLst>
            <a:lin ang="5400000" scaled="0"/>
          </a:gradFill>
          <a:ln w="22225"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rot="0" flipH="0" flipV="0">
            <a:off x="2806916" y="6204734"/>
            <a:ext cx="6651194" cy="265196"/>
          </a:xfrm>
          <a:prstGeom prst="ellipse">
            <a:avLst/>
          </a:prstGeom>
          <a:gradFill>
            <a:gsLst>
              <a:gs pos="0">
                <a:schemeClr val="accent1">
                  <a:alpha val="0"/>
                </a:schemeClr>
              </a:gs>
              <a:gs pos="99000">
                <a:schemeClr val="accent1">
                  <a:alpha val="16000"/>
                </a:schemeClr>
              </a:gs>
            </a:gsLst>
            <a:lin ang="5400000" scaled="0"/>
          </a:gradFill>
          <a:ln w="63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rot="0" flipH="0" flipV="0">
            <a:off x="3860197" y="6011993"/>
            <a:ext cx="4544630" cy="181203"/>
          </a:xfrm>
          <a:prstGeom prst="ellipse">
            <a:avLst/>
          </a:prstGeom>
          <a:gradFill>
            <a:gsLst>
              <a:gs pos="0">
                <a:schemeClr val="accent1">
                  <a:alpha val="0"/>
                </a:schemeClr>
              </a:gs>
              <a:gs pos="99000">
                <a:schemeClr val="accent1">
                  <a:alpha val="16000"/>
                </a:schemeClr>
              </a:gs>
            </a:gsLst>
            <a:lin ang="5400000" scaled="0"/>
          </a:gradFill>
          <a:ln w="63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rot="0" flipH="0" flipV="0">
            <a:off x="2667686" y="5255550"/>
            <a:ext cx="6929653" cy="926457"/>
          </a:xfrm>
          <a:custGeom>
            <a:avLst/>
            <a:gdLst>
              <a:gd name="connsiteX0" fmla="*/ 0 w 8455450"/>
              <a:gd name="connsiteY0" fmla="*/ 0 h 4745993"/>
              <a:gd name="connsiteX1" fmla="*/ 8455450 w 8455450"/>
              <a:gd name="connsiteY1" fmla="*/ 0 h 4745993"/>
              <a:gd name="connsiteX2" fmla="*/ 6996566 w 8455450"/>
              <a:gd name="connsiteY2" fmla="*/ 4349166 h 4745993"/>
              <a:gd name="connsiteX3" fmla="*/ 6998179 w 8455450"/>
              <a:gd name="connsiteY3" fmla="*/ 4353692 h 4745993"/>
              <a:gd name="connsiteX4" fmla="*/ 4229579 w 8455450"/>
              <a:gd name="connsiteY4" fmla="*/ 4745993 h 4745993"/>
              <a:gd name="connsiteX5" fmla="*/ 1460979 w 8455450"/>
              <a:gd name="connsiteY5" fmla="*/ 4353692 h 4745993"/>
              <a:gd name="connsiteX6" fmla="*/ 1460980 w 8455450"/>
              <a:gd name="connsiteY6" fmla="*/ 4353689 h 4745993"/>
              <a:gd name="connsiteX7" fmla="*/ 1460401 w 8455450"/>
              <a:gd name="connsiteY7" fmla="*/ 4353689 h 4745993"/>
            </a:gdLst>
            <a:rect l="l" t="t" r="r" b="b"/>
            <a:pathLst>
              <a:path w="8455450" h="4745993">
                <a:moveTo>
                  <a:pt x="0" y="0"/>
                </a:moveTo>
                <a:lnTo>
                  <a:pt x="8455450" y="0"/>
                </a:lnTo>
                <a:lnTo>
                  <a:pt x="6996566" y="4349166"/>
                </a:lnTo>
                <a:lnTo>
                  <a:pt x="6998179" y="4353692"/>
                </a:lnTo>
                <a:cubicBezTo>
                  <a:pt x="6998179" y="4570354"/>
                  <a:pt x="5758635" y="4745993"/>
                  <a:pt x="4229579" y="4745993"/>
                </a:cubicBezTo>
                <a:cubicBezTo>
                  <a:pt x="2700523" y="4745993"/>
                  <a:pt x="1460979" y="4570354"/>
                  <a:pt x="1460979" y="4353692"/>
                </a:cubicBezTo>
                <a:lnTo>
                  <a:pt x="1460980" y="4353689"/>
                </a:lnTo>
                <a:lnTo>
                  <a:pt x="1460401" y="4353689"/>
                </a:lnTo>
                <a:close/>
              </a:path>
            </a:pathLst>
          </a:custGeom>
          <a:gradFill>
            <a:gsLst>
              <a:gs pos="44000">
                <a:schemeClr val="accent1">
                  <a:alpha val="0"/>
                </a:schemeClr>
              </a:gs>
              <a:gs pos="100000">
                <a:schemeClr val="accent1">
                  <a:alpha val="50000"/>
                </a:schemeClr>
              </a:gs>
            </a:gsLst>
            <a:lin ang="5400000" scaled="0"/>
          </a:gradFill>
          <a:ln w="6350" cap="sq">
            <a:gradFill>
              <a:gsLst>
                <a:gs pos="77000">
                  <a:schemeClr val="accent1">
                    <a:alpha val="0"/>
                  </a:schemeClr>
                </a:gs>
                <a:gs pos="100000">
                  <a:schemeClr val="accent1">
                    <a:alpha val="90000"/>
                  </a:schemeClr>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3.2测试过程</a:t>
            </a:r>
            <a:endParaRPr kumimoji="1" lang="zh-CN" altLang="en-US"/>
          </a:p>
        </p:txBody>
      </p:sp>
      <p:sp>
        <p:nvSpPr>
          <p:cNvPr id="23"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1" flipV="0">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flipH="0" flipV="0">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0" flipV="0">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0" flipH="0" flipV="0">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1" flipV="0">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flipH="0" flipV="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
          <p:cNvPicPr>
            <a:picLocks noChangeAspect="1"/>
          </p:cNvPicPr>
          <p:nvPr/>
        </p:nvPicPr>
        <p:blipFill>
          <a:blip r:embed="rId2">
            <a:alphaModFix amt="100000"/>
          </a:blip>
          <a:srcRect l="0" t="0" r="0" b="0"/>
          <a:stretch>
            <a:fillRect/>
          </a:stretch>
        </p:blipFill>
        <p:spPr>
          <a:xfrm rot="0" flipH="0" flipV="0">
            <a:off x="3568960" y="5756591"/>
            <a:ext cx="1264298" cy="842865"/>
          </a:xfrm>
          <a:prstGeom prst="rect">
            <a:avLst/>
          </a:prstGeom>
          <a:noFill/>
          <a:ln>
            <a:noFill/>
          </a:ln>
        </p:spPr>
      </p:pic>
      <p:sp>
        <p:nvSpPr>
          <p:cNvPr id="14" name="标题 1"/>
          <p:cNvSpPr txBox="1"/>
          <p:nvPr/>
        </p:nvSpPr>
        <p:spPr>
          <a:xfrm rot="0" flipH="0"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1" flipV="0">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flipH="0" flipV="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flipH="0" flipV="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rot="0" flipH="0"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0"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4.性能评估</a:t>
            </a:r>
            <a:endParaRPr kumimoji="1" lang="zh-CN" altLang="en-US"/>
          </a:p>
        </p:txBody>
      </p:sp>
      <p:sp>
        <p:nvSpPr>
          <p:cNvPr id="27" name="标题 1"/>
          <p:cNvSpPr txBox="1"/>
          <p:nvPr/>
        </p:nvSpPr>
        <p:spPr>
          <a:xfrm rot="0" flipH="0" flipV="0">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04</a:t>
            </a:r>
            <a:endParaRPr kumimoji="1" lang="zh-CN" altLang="en-US"/>
          </a:p>
        </p:txBody>
      </p:sp>
      <p:sp>
        <p:nvSpPr>
          <p:cNvPr id="28" name="标题 1"/>
          <p:cNvSpPr txBox="1"/>
          <p:nvPr/>
        </p:nvSpPr>
        <p:spPr>
          <a:xfrm rot="0" flipH="0" flipV="0">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flipH="0" flipV="0">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flipH="0" flipV="0">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rot="0" flipH="0"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0" flipH="0" flipV="0">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rot="0" flipH="0" flipV="0">
            <a:off x="3126019" y="5042358"/>
            <a:ext cx="1707239" cy="0"/>
          </a:xfrm>
          <a:prstGeom prst="line">
            <a:avLst/>
          </a:prstGeom>
          <a:noFill/>
          <a:ln w="6350" cap="sq">
            <a:solidFill>
              <a:schemeClr val="bg1"/>
            </a:solidFill>
            <a:miter/>
          </a:ln>
        </p:spPr>
      </p:cxnSp>
      <p:cxnSp>
        <p:nvCxnSpPr>
          <p:cNvPr id="34" name="标题 1"/>
          <p:cNvCxnSpPr/>
          <p:nvPr/>
        </p:nvCxnSpPr>
        <p:spPr>
          <a:xfrm rot="0" flipH="0" flipV="0">
            <a:off x="7448102" y="5042358"/>
            <a:ext cx="1707239" cy="0"/>
          </a:xfrm>
          <a:prstGeom prst="line">
            <a:avLst/>
          </a:prstGeom>
          <a:noFill/>
          <a:ln w="6350" cap="sq">
            <a:solidFill>
              <a:schemeClr val="bg1"/>
            </a:solidFill>
            <a:miter/>
          </a:ln>
        </p:spPr>
      </p:cxnSp>
    </p:spTree>
  </p:cSld>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flipH="0" flipV="0">
            <a:off x="1855943" y="2143482"/>
            <a:ext cx="936000" cy="9360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963943" y="2325636"/>
            <a:ext cx="720000" cy="360000"/>
          </a:xfrm>
          <a:prstGeom prst="rect">
            <a:avLst/>
          </a:prstGeom>
          <a:noFill/>
          <a:ln>
            <a:noFill/>
          </a:ln>
          <a:effectLst/>
        </p:spPr>
        <p:txBody>
          <a:bodyPr vert="horz" wrap="square" lIns="0" tIns="0" rIns="0" bIns="0" rtlCol="0" anchor="t"/>
          <a:lstStyle/>
          <a:p>
            <a:pPr algn="ctr">
              <a:lnSpc>
                <a:spcPct val="110000"/>
              </a:lnSpc>
            </a:pPr>
            <a:r>
              <a:rPr kumimoji="1" lang="en-US" altLang="zh-CN" sz="2800">
                <a:ln w="12700">
                  <a:noFill/>
                </a:ln>
                <a:solidFill>
                  <a:srgbClr val="FFFFFF">
                    <a:alpha val="100000"/>
                  </a:srgbClr>
                </a:solidFill>
                <a:latin typeface="OPPOSans H"/>
                <a:ea typeface="OPPOSans H"/>
                <a:cs typeface="OPPOSans H"/>
              </a:rPr>
              <a:t>01</a:t>
            </a:r>
            <a:endParaRPr kumimoji="1" lang="zh-CN" altLang="en-US"/>
          </a:p>
        </p:txBody>
      </p:sp>
      <p:sp>
        <p:nvSpPr>
          <p:cNvPr id="5" name="标题 1"/>
          <p:cNvSpPr txBox="1"/>
          <p:nvPr/>
        </p:nvSpPr>
        <p:spPr>
          <a:xfrm rot="0" flipH="0" flipV="0">
            <a:off x="667943" y="2616453"/>
            <a:ext cx="3312000" cy="3060000"/>
          </a:xfrm>
          <a:prstGeom prst="roundRect">
            <a:avLst>
              <a:gd name="adj" fmla="val 7000"/>
            </a:avLst>
          </a:prstGeom>
          <a:solidFill>
            <a:schemeClr val="bg1"/>
          </a:solidFill>
          <a:ln w="12700" cap="sq">
            <a:solidFill>
              <a:schemeClr val="accent1"/>
            </a:solidFill>
            <a:miter/>
          </a:ln>
          <a:effectLst>
            <a:outerShdw dist="0" blurRad="317500" dir="5400000" sx="100000" sy="100000" kx="0" ky="0" algn="ctr"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5400000" flipH="0" flipV="0">
            <a:off x="5621650" y="1587947"/>
            <a:ext cx="936000" cy="9360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5729650" y="1770103"/>
            <a:ext cx="720000" cy="360000"/>
          </a:xfrm>
          <a:prstGeom prst="rect">
            <a:avLst/>
          </a:prstGeom>
          <a:noFill/>
          <a:ln>
            <a:noFill/>
          </a:ln>
          <a:effectLst/>
        </p:spPr>
        <p:txBody>
          <a:bodyPr vert="horz" wrap="square" lIns="0" tIns="0" rIns="0" bIns="0" rtlCol="0" anchor="t"/>
          <a:lstStyle/>
          <a:p>
            <a:pPr algn="ctr">
              <a:lnSpc>
                <a:spcPct val="110000"/>
              </a:lnSpc>
            </a:pPr>
            <a:r>
              <a:rPr kumimoji="1" lang="en-US" altLang="zh-CN" sz="2800">
                <a:ln w="12700">
                  <a:noFill/>
                </a:ln>
                <a:solidFill>
                  <a:srgbClr val="FFFFFF">
                    <a:alpha val="100000"/>
                  </a:srgbClr>
                </a:solidFill>
                <a:latin typeface="OPPOSans H"/>
                <a:ea typeface="OPPOSans H"/>
                <a:cs typeface="OPPOSans H"/>
              </a:rPr>
              <a:t>02</a:t>
            </a:r>
            <a:endParaRPr kumimoji="1" lang="zh-CN" altLang="en-US"/>
          </a:p>
        </p:txBody>
      </p:sp>
      <p:sp>
        <p:nvSpPr>
          <p:cNvPr id="8" name="标题 1"/>
          <p:cNvSpPr txBox="1"/>
          <p:nvPr/>
        </p:nvSpPr>
        <p:spPr>
          <a:xfrm rot="0" flipH="0" flipV="0">
            <a:off x="4433650" y="2060917"/>
            <a:ext cx="3312000" cy="3060000"/>
          </a:xfrm>
          <a:prstGeom prst="roundRect">
            <a:avLst>
              <a:gd name="adj" fmla="val 7000"/>
            </a:avLst>
          </a:prstGeom>
          <a:solidFill>
            <a:schemeClr val="bg1"/>
          </a:solidFill>
          <a:ln w="12700" cap="sq">
            <a:solidFill>
              <a:schemeClr val="accent1"/>
            </a:solidFill>
            <a:miter/>
          </a:ln>
          <a:effectLst>
            <a:outerShdw dist="0" blurRad="317500" dir="5400000" sx="100000" sy="100000" kx="0" ky="0" algn="ctr"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5400000" flipH="0" flipV="0">
            <a:off x="9394899" y="2143482"/>
            <a:ext cx="936000" cy="93600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9502900" y="2325636"/>
            <a:ext cx="720000" cy="360000"/>
          </a:xfrm>
          <a:prstGeom prst="rect">
            <a:avLst/>
          </a:prstGeom>
          <a:noFill/>
          <a:ln>
            <a:noFill/>
          </a:ln>
          <a:effectLst/>
        </p:spPr>
        <p:txBody>
          <a:bodyPr vert="horz" wrap="square" lIns="0" tIns="0" rIns="0" bIns="0" rtlCol="0" anchor="t"/>
          <a:lstStyle/>
          <a:p>
            <a:pPr algn="ctr">
              <a:lnSpc>
                <a:spcPct val="110000"/>
              </a:lnSpc>
            </a:pPr>
            <a:r>
              <a:rPr kumimoji="1" lang="en-US" altLang="zh-CN" sz="2800">
                <a:ln w="12700">
                  <a:noFill/>
                </a:ln>
                <a:solidFill>
                  <a:srgbClr val="FFFFFF">
                    <a:alpha val="100000"/>
                  </a:srgbClr>
                </a:solidFill>
                <a:latin typeface="OPPOSans H"/>
                <a:ea typeface="OPPOSans H"/>
                <a:cs typeface="OPPOSans H"/>
              </a:rPr>
              <a:t>03</a:t>
            </a:r>
            <a:endParaRPr kumimoji="1" lang="zh-CN" altLang="en-US"/>
          </a:p>
        </p:txBody>
      </p:sp>
      <p:sp>
        <p:nvSpPr>
          <p:cNvPr id="11" name="标题 1"/>
          <p:cNvSpPr txBox="1"/>
          <p:nvPr/>
        </p:nvSpPr>
        <p:spPr>
          <a:xfrm rot="0" flipH="0" flipV="0">
            <a:off x="8206900" y="2616453"/>
            <a:ext cx="3312000" cy="3060000"/>
          </a:xfrm>
          <a:prstGeom prst="roundRect">
            <a:avLst>
              <a:gd name="adj" fmla="val 7000"/>
            </a:avLst>
          </a:prstGeom>
          <a:solidFill>
            <a:schemeClr val="bg1"/>
          </a:solidFill>
          <a:ln w="12700" cap="sq">
            <a:solidFill>
              <a:schemeClr val="accent1"/>
            </a:solidFill>
            <a:miter/>
          </a:ln>
          <a:effectLst>
            <a:outerShdw dist="0" blurRad="317500" dir="5400000" sx="100000" sy="100000" kx="0" ky="0" algn="ctr" rotWithShape="0">
              <a:schemeClr val="accent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883943" y="2768600"/>
            <a:ext cx="2880000" cy="581935"/>
          </a:xfrm>
          <a:prstGeom prst="rect">
            <a:avLst/>
          </a:prstGeom>
          <a:noFill/>
          <a:ln w="12700" cap="sq">
            <a:noFill/>
            <a:miter/>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4.1.1准确率</a:t>
            </a:r>
            <a:endParaRPr kumimoji="1" lang="zh-CN" altLang="en-US"/>
          </a:p>
        </p:txBody>
      </p:sp>
      <p:sp>
        <p:nvSpPr>
          <p:cNvPr id="13" name="标题 1"/>
          <p:cNvSpPr txBox="1"/>
          <p:nvPr/>
        </p:nvSpPr>
        <p:spPr>
          <a:xfrm rot="0" flipH="0" flipV="0">
            <a:off x="883943" y="3461176"/>
            <a:ext cx="2880000" cy="1980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准确率是衡量分割结果与真实标签匹配程度的重要指标，通过比较分割结果中每个像素的预测值与真实值，计算出准确率。
在多个数据集上，BASNet的准确率均达到了较高水平，表明其能够准确地分割出目标区域。</a:t>
            </a:r>
            <a:endParaRPr kumimoji="1" lang="zh-CN" altLang="en-US"/>
          </a:p>
        </p:txBody>
      </p:sp>
      <p:sp>
        <p:nvSpPr>
          <p:cNvPr id="14" name="标题 1"/>
          <p:cNvSpPr txBox="1"/>
          <p:nvPr/>
        </p:nvSpPr>
        <p:spPr>
          <a:xfrm rot="0" flipH="0" flipV="0">
            <a:off x="4649650" y="2146300"/>
            <a:ext cx="2880000" cy="666214"/>
          </a:xfrm>
          <a:prstGeom prst="rect">
            <a:avLst/>
          </a:prstGeom>
          <a:noFill/>
          <a:ln w="12700" cap="sq">
            <a:noFill/>
            <a:miter/>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4.1.2召回率</a:t>
            </a:r>
            <a:endParaRPr kumimoji="1" lang="zh-CN" altLang="en-US"/>
          </a:p>
        </p:txBody>
      </p:sp>
      <p:sp>
        <p:nvSpPr>
          <p:cNvPr id="15" name="标题 1"/>
          <p:cNvSpPr txBox="1"/>
          <p:nvPr/>
        </p:nvSpPr>
        <p:spPr>
          <a:xfrm rot="0" flipH="0" flipV="0">
            <a:off x="4649650" y="2923155"/>
            <a:ext cx="2880000" cy="1980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召回率用于衡量模型对目标区域的检测能力，即模型能够正确检测到的目标像素占真实目标像素的比例。
BASNet在召回率方面表现优异，能够有效地检测到图像中的显著性目标，减少漏检现象。</a:t>
            </a:r>
            <a:endParaRPr kumimoji="1" lang="zh-CN" altLang="en-US"/>
          </a:p>
        </p:txBody>
      </p:sp>
      <p:sp>
        <p:nvSpPr>
          <p:cNvPr id="16" name="标题 1"/>
          <p:cNvSpPr txBox="1"/>
          <p:nvPr/>
        </p:nvSpPr>
        <p:spPr>
          <a:xfrm rot="0" flipH="0" flipV="0">
            <a:off x="8422900" y="2705100"/>
            <a:ext cx="2880000" cy="645435"/>
          </a:xfrm>
          <a:prstGeom prst="rect">
            <a:avLst/>
          </a:prstGeom>
          <a:noFill/>
          <a:ln w="12700" cap="sq">
            <a:noFill/>
            <a:miter/>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4.1.3F1分数</a:t>
            </a:r>
            <a:endParaRPr kumimoji="1" lang="zh-CN" altLang="en-US"/>
          </a:p>
        </p:txBody>
      </p:sp>
      <p:sp>
        <p:nvSpPr>
          <p:cNvPr id="17" name="标题 1"/>
          <p:cNvSpPr txBox="1"/>
          <p:nvPr/>
        </p:nvSpPr>
        <p:spPr>
          <a:xfrm rot="0" flipH="0" flipV="0">
            <a:off x="8422900" y="3461176"/>
            <a:ext cx="2880000" cy="1980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F1分数是准确率和召回率的调和平均值，综合考虑了模型的准确性和检测能力，是评估分割模型性能的重要指标之一。
BASNet的F1分数较高，说明其在准确率和召回率之间取得了良好的平衡，具有较高的分割性能。</a:t>
            </a:r>
            <a:endParaRPr kumimoji="1" lang="zh-CN" altLang="en-US"/>
          </a:p>
        </p:txBody>
      </p:sp>
      <p:sp>
        <p:nvSpPr>
          <p:cNvPr id="18"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4.1评估指标</a:t>
            </a:r>
            <a:endParaRPr kumimoji="1" lang="zh-CN" altLang="en-US"/>
          </a:p>
        </p:txBody>
      </p:sp>
      <p:sp>
        <p:nvSpPr>
          <p:cNvPr id="19"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21360" y="2004695"/>
            <a:ext cx="1272540" cy="1769715"/>
          </a:xfrm>
          <a:prstGeom prst="rect">
            <a:avLst/>
          </a:prstGeom>
          <a:noFill/>
          <a:ln>
            <a:noFill/>
          </a:ln>
        </p:spPr>
        <p:txBody>
          <a:bodyPr vert="horz" wrap="square" lIns="0" tIns="0" rIns="0" bIns="0" rtlCol="0" anchor="t"/>
          <a:lstStyle/>
          <a:p>
            <a:pPr algn="ctr">
              <a:lnSpc>
                <a:spcPct val="100000"/>
              </a:lnSpc>
            </a:pPr>
            <a:r>
              <a:rPr kumimoji="1" lang="en-US" altLang="zh-CN" sz="11500">
                <a:ln w="12700">
                  <a:noFill/>
                </a:ln>
                <a:solidFill>
                  <a:srgbClr val="E56F01">
                    <a:alpha val="100000"/>
                  </a:srgbClr>
                </a:solidFill>
                <a:latin typeface="OPPOSans H"/>
                <a:ea typeface="OPPOSans H"/>
                <a:cs typeface="OPPOSans H"/>
              </a:rPr>
              <a:t>1</a:t>
            </a:r>
            <a:endParaRPr kumimoji="1" lang="zh-CN" altLang="en-US"/>
          </a:p>
        </p:txBody>
      </p:sp>
      <p:sp>
        <p:nvSpPr>
          <p:cNvPr id="4" name="标题 1"/>
          <p:cNvSpPr txBox="1"/>
          <p:nvPr/>
        </p:nvSpPr>
        <p:spPr>
          <a:xfrm rot="0" flipH="1" flipV="0">
            <a:off x="949960" y="2540000"/>
            <a:ext cx="3317240" cy="2026920"/>
          </a:xfrm>
          <a:prstGeom prst="snip1Rect">
            <a:avLst>
              <a:gd name="adj" fmla="val 47568"/>
            </a:avLst>
          </a:prstGeom>
          <a:solidFill>
            <a:schemeClr val="bg1"/>
          </a:solidFill>
          <a:ln w="12700" cap="sq">
            <a:solidFill>
              <a:schemeClr val="accent3"/>
            </a:solidFill>
            <a:miter/>
          </a:ln>
          <a:effectLst>
            <a:outerShdw dist="152400" blurRad="139700" dir="14100000" sx="100000" sy="100000" kx="0" ky="0" algn="ctr" rotWithShape="0">
              <a:schemeClr val="tx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4411980" y="2959735"/>
            <a:ext cx="1272540" cy="1769715"/>
          </a:xfrm>
          <a:prstGeom prst="rect">
            <a:avLst/>
          </a:prstGeom>
          <a:noFill/>
          <a:ln>
            <a:noFill/>
          </a:ln>
        </p:spPr>
        <p:txBody>
          <a:bodyPr vert="horz" wrap="square" lIns="0" tIns="0" rIns="0" bIns="0" rtlCol="0" anchor="t"/>
          <a:lstStyle/>
          <a:p>
            <a:pPr algn="ctr">
              <a:lnSpc>
                <a:spcPct val="100000"/>
              </a:lnSpc>
            </a:pPr>
            <a:r>
              <a:rPr kumimoji="1" lang="en-US" altLang="zh-CN" sz="11500">
                <a:ln w="12700">
                  <a:noFill/>
                </a:ln>
                <a:solidFill>
                  <a:srgbClr val="E56F01">
                    <a:alpha val="100000"/>
                  </a:srgbClr>
                </a:solidFill>
                <a:latin typeface="OPPOSans H"/>
                <a:ea typeface="OPPOSans H"/>
                <a:cs typeface="OPPOSans H"/>
              </a:rPr>
              <a:t>2</a:t>
            </a:r>
            <a:endParaRPr kumimoji="1" lang="zh-CN" altLang="en-US"/>
          </a:p>
        </p:txBody>
      </p:sp>
      <p:sp>
        <p:nvSpPr>
          <p:cNvPr id="6" name="标题 1"/>
          <p:cNvSpPr txBox="1"/>
          <p:nvPr/>
        </p:nvSpPr>
        <p:spPr>
          <a:xfrm rot="0" flipH="1" flipV="0">
            <a:off x="4610100" y="3571240"/>
            <a:ext cx="3256280" cy="2026920"/>
          </a:xfrm>
          <a:prstGeom prst="snip1Rect">
            <a:avLst>
              <a:gd name="adj" fmla="val 47568"/>
            </a:avLst>
          </a:prstGeom>
          <a:solidFill>
            <a:schemeClr val="bg1"/>
          </a:solidFill>
          <a:ln w="12700" cap="sq">
            <a:solidFill>
              <a:schemeClr val="accent3"/>
            </a:solidFill>
            <a:miter/>
          </a:ln>
          <a:effectLst>
            <a:outerShdw dist="152400" blurRad="139700" dir="14100000" sx="100000" sy="100000" kx="0" ky="0" algn="ctr" rotWithShape="0">
              <a:schemeClr val="tx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7952740" y="1346200"/>
            <a:ext cx="1272540" cy="1769715"/>
          </a:xfrm>
          <a:prstGeom prst="rect">
            <a:avLst/>
          </a:prstGeom>
          <a:noFill/>
          <a:ln>
            <a:noFill/>
          </a:ln>
        </p:spPr>
        <p:txBody>
          <a:bodyPr vert="horz" wrap="square" lIns="0" tIns="0" rIns="0" bIns="0" rtlCol="0" anchor="t"/>
          <a:lstStyle/>
          <a:p>
            <a:pPr algn="ctr">
              <a:lnSpc>
                <a:spcPct val="100000"/>
              </a:lnSpc>
            </a:pPr>
            <a:r>
              <a:rPr kumimoji="1" lang="en-US" altLang="zh-CN" sz="11500">
                <a:ln w="12700">
                  <a:noFill/>
                </a:ln>
                <a:solidFill>
                  <a:srgbClr val="E56F01">
                    <a:alpha val="100000"/>
                  </a:srgbClr>
                </a:solidFill>
                <a:latin typeface="OPPOSans H"/>
                <a:ea typeface="OPPOSans H"/>
                <a:cs typeface="OPPOSans H"/>
              </a:rPr>
              <a:t>3</a:t>
            </a:r>
            <a:endParaRPr kumimoji="1" lang="zh-CN" altLang="en-US"/>
          </a:p>
        </p:txBody>
      </p:sp>
      <p:sp>
        <p:nvSpPr>
          <p:cNvPr id="8" name="标题 1"/>
          <p:cNvSpPr txBox="1"/>
          <p:nvPr/>
        </p:nvSpPr>
        <p:spPr>
          <a:xfrm rot="0" flipH="1" flipV="0">
            <a:off x="8196580" y="1877060"/>
            <a:ext cx="3218180" cy="2026920"/>
          </a:xfrm>
          <a:prstGeom prst="snip1Rect">
            <a:avLst>
              <a:gd name="adj" fmla="val 47568"/>
            </a:avLst>
          </a:prstGeom>
          <a:solidFill>
            <a:schemeClr val="bg1"/>
          </a:solidFill>
          <a:ln w="12700" cap="sq">
            <a:solidFill>
              <a:schemeClr val="accent3"/>
            </a:solidFill>
            <a:miter/>
          </a:ln>
          <a:effectLst>
            <a:outerShdw dist="152400" blurRad="139700" dir="14100000" sx="100000" sy="100000" kx="0" ky="0" algn="ctr" rotWithShape="0">
              <a:schemeClr val="tx1">
                <a:alpha val="1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5461440" y="3784325"/>
            <a:ext cx="2196660" cy="276999"/>
          </a:xfrm>
          <a:prstGeom prst="rect">
            <a:avLst/>
          </a:prstGeom>
          <a:noFill/>
          <a:ln>
            <a:noFill/>
          </a:ln>
        </p:spPr>
        <p:txBody>
          <a:bodyPr vert="horz" wrap="square" lIns="0" tIns="0" rIns="0" bIns="0" rtlCol="0" anchor="ctr"/>
          <a:lstStyle/>
          <a:p>
            <a:pPr algn="l">
              <a:lnSpc>
                <a:spcPct val="130000"/>
              </a:lnSpc>
            </a:pPr>
            <a:r>
              <a:rPr kumimoji="1" lang="en-US" altLang="zh-CN" sz="951">
                <a:ln w="12700">
                  <a:noFill/>
                </a:ln>
                <a:solidFill>
                  <a:srgbClr val="E56F01">
                    <a:alpha val="100000"/>
                  </a:srgbClr>
                </a:solidFill>
                <a:latin typeface="Source Han Sans CN Bold"/>
                <a:ea typeface="Source Han Sans CN Bold"/>
                <a:cs typeface="Source Han Sans CN Bold"/>
              </a:rPr>
              <a:t>4.2.2与深度学习分割模型的对比</a:t>
            </a:r>
            <a:endParaRPr kumimoji="1" lang="zh-CN" altLang="en-US"/>
          </a:p>
        </p:txBody>
      </p:sp>
      <p:sp>
        <p:nvSpPr>
          <p:cNvPr id="10" name="标题 1"/>
          <p:cNvSpPr txBox="1"/>
          <p:nvPr/>
        </p:nvSpPr>
        <p:spPr>
          <a:xfrm rot="0" flipH="0" flipV="0">
            <a:off x="1795779" y="2759075"/>
            <a:ext cx="2319021" cy="276999"/>
          </a:xfrm>
          <a:prstGeom prst="rect">
            <a:avLst/>
          </a:prstGeom>
          <a:noFill/>
          <a:ln>
            <a:noFill/>
          </a:ln>
        </p:spPr>
        <p:txBody>
          <a:bodyPr vert="horz" wrap="square" lIns="0" tIns="0" rIns="0" bIns="0" rtlCol="0" anchor="ctr"/>
          <a:lstStyle/>
          <a:p>
            <a:pPr algn="l">
              <a:lnSpc>
                <a:spcPct val="130000"/>
              </a:lnSpc>
            </a:pPr>
            <a:r>
              <a:rPr kumimoji="1" lang="en-US" altLang="zh-CN" sz="870">
                <a:ln w="12700">
                  <a:noFill/>
                </a:ln>
                <a:solidFill>
                  <a:srgbClr val="E56F01">
                    <a:alpha val="100000"/>
                  </a:srgbClr>
                </a:solidFill>
                <a:latin typeface="Source Han Sans CN Bold"/>
                <a:ea typeface="Source Han Sans CN Bold"/>
                <a:cs typeface="Source Han Sans CN Bold"/>
              </a:rPr>
              <a:t>4.2.1与传统分割方法的对比</a:t>
            </a:r>
            <a:endParaRPr kumimoji="1" lang="zh-CN" altLang="en-US"/>
          </a:p>
        </p:txBody>
      </p:sp>
      <p:sp>
        <p:nvSpPr>
          <p:cNvPr id="11" name="标题 1"/>
          <p:cNvSpPr txBox="1"/>
          <p:nvPr/>
        </p:nvSpPr>
        <p:spPr>
          <a:xfrm rot="0" flipH="0" flipV="0">
            <a:off x="9017441" y="2063115"/>
            <a:ext cx="2145859" cy="276999"/>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4.2.3性能提升的原因</a:t>
            </a:r>
            <a:endParaRPr kumimoji="1" lang="zh-CN" altLang="en-US"/>
          </a:p>
        </p:txBody>
      </p:sp>
      <p:sp>
        <p:nvSpPr>
          <p:cNvPr id="12" name="标题 1"/>
          <p:cNvSpPr txBox="1"/>
          <p:nvPr/>
        </p:nvSpPr>
        <p:spPr>
          <a:xfrm rot="0" flipH="0" flipV="0">
            <a:off x="5067741" y="4293877"/>
            <a:ext cx="2590359" cy="1198939"/>
          </a:xfrm>
          <a:prstGeom prst="rect">
            <a:avLst/>
          </a:prstGeom>
          <a:noFill/>
          <a:ln>
            <a:noFill/>
          </a:ln>
        </p:spPr>
        <p:txBody>
          <a:bodyPr vert="horz" wrap="square" lIns="0" tIns="0" rIns="0" bIns="0" rtlCol="0" anchor="t"/>
          <a:lstStyle/>
          <a:p>
            <a:pPr algn="l">
              <a:lnSpc>
                <a:spcPct val="150000"/>
              </a:lnSpc>
            </a:pPr>
            <a:r>
              <a:rPr kumimoji="1" lang="en-US" altLang="zh-CN" sz="939">
                <a:ln w="12700">
                  <a:noFill/>
                </a:ln>
                <a:solidFill>
                  <a:srgbClr val="000000">
                    <a:alpha val="100000"/>
                  </a:srgbClr>
                </a:solidFill>
                <a:latin typeface="Source Han Sans"/>
                <a:ea typeface="Source Han Sans"/>
                <a:cs typeface="Source Han Sans"/>
              </a:rPr>
              <a:t>与其他基于深度学习的分割模型相比，BASNet在多尺度特征融合和边界优化方面表现出色，能够生成更高质量的分割结果。
在一些复杂的图像场景中，如医学图像分割和自然场景分割，BASNet的性能优于许多现有的深度学习分割模型，具有更强的竞争力。</a:t>
            </a:r>
            <a:endParaRPr kumimoji="1" lang="zh-CN" altLang="en-US"/>
          </a:p>
        </p:txBody>
      </p:sp>
      <p:sp>
        <p:nvSpPr>
          <p:cNvPr id="13" name="标题 1"/>
          <p:cNvSpPr txBox="1"/>
          <p:nvPr/>
        </p:nvSpPr>
        <p:spPr>
          <a:xfrm rot="0" flipH="0" flipV="0">
            <a:off x="1338580" y="3284796"/>
            <a:ext cx="2770296" cy="1172904"/>
          </a:xfrm>
          <a:prstGeom prst="rect">
            <a:avLst/>
          </a:prstGeom>
          <a:noFill/>
          <a:ln>
            <a:noFill/>
          </a:ln>
        </p:spPr>
        <p:txBody>
          <a:bodyPr vert="horz" wrap="square" lIns="0" tIns="0" rIns="0" bIns="0" rtlCol="0" anchor="t"/>
          <a:lstStyle/>
          <a:p>
            <a:pPr algn="l">
              <a:lnSpc>
                <a:spcPct val="150000"/>
              </a:lnSpc>
            </a:pPr>
            <a:r>
              <a:rPr kumimoji="1" lang="en-US" altLang="zh-CN" sz="1021">
                <a:ln w="12700">
                  <a:noFill/>
                </a:ln>
                <a:solidFill>
                  <a:srgbClr val="000000">
                    <a:alpha val="100000"/>
                  </a:srgbClr>
                </a:solidFill>
                <a:latin typeface="Source Han Sans"/>
                <a:ea typeface="Source Han Sans"/>
                <a:cs typeface="Source Han Sans"/>
              </a:rPr>
              <a:t>与传统的基于阈值、边缘检测等方法相比，BASNet在分割精度和鲁棒性方面具有明显优势。
BASNet能够自动学习图像的特征，适应不同类型的图像和目标，而传统方法往往需要手动调整参数，对图像的适应性较差。</a:t>
            </a:r>
            <a:endParaRPr kumimoji="1" lang="zh-CN" altLang="en-US"/>
          </a:p>
        </p:txBody>
      </p:sp>
      <p:sp>
        <p:nvSpPr>
          <p:cNvPr id="14" name="标题 1"/>
          <p:cNvSpPr txBox="1"/>
          <p:nvPr/>
        </p:nvSpPr>
        <p:spPr>
          <a:xfrm rot="0" flipH="0" flipV="0">
            <a:off x="8674542" y="2538036"/>
            <a:ext cx="2487972" cy="1233864"/>
          </a:xfrm>
          <a:prstGeom prst="rect">
            <a:avLst/>
          </a:prstGeom>
          <a:noFill/>
          <a:ln>
            <a:noFill/>
          </a:ln>
        </p:spPr>
        <p:txBody>
          <a:bodyPr vert="horz" wrap="square" lIns="0" tIns="0" rIns="0" bIns="0" rtlCol="0" anchor="t"/>
          <a:lstStyle/>
          <a:p>
            <a:pPr algn="l">
              <a:lnSpc>
                <a:spcPct val="150000"/>
              </a:lnSpc>
            </a:pPr>
            <a:r>
              <a:rPr kumimoji="1" lang="en-US" altLang="zh-CN" sz="1033">
                <a:ln w="12700">
                  <a:noFill/>
                </a:ln>
                <a:solidFill>
                  <a:srgbClr val="000000">
                    <a:alpha val="100000"/>
                  </a:srgbClr>
                </a:solidFill>
                <a:latin typeface="Source Han Sans"/>
                <a:ea typeface="Source Han Sans"/>
                <a:cs typeface="Source Han Sans"/>
              </a:rPr>
              <a:t>BASNet的编码器- 解码器结构、Refine模块和多输出层设计为其性能提升提供了有力支持。
这些创新的设计使得模型能够更好地处理图像中的语义信息和空间细节信息，提高分割的准确性和鲁棒性。</a:t>
            </a:r>
            <a:endParaRPr kumimoji="1" lang="zh-CN" altLang="en-US"/>
          </a:p>
        </p:txBody>
      </p:sp>
      <p:sp>
        <p:nvSpPr>
          <p:cNvPr id="15"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4.2与其他模型的对比</a:t>
            </a:r>
            <a:endParaRPr kumimoji="1" lang="zh-CN" altLang="en-US"/>
          </a:p>
        </p:txBody>
      </p:sp>
      <p:sp>
        <p:nvSpPr>
          <p:cNvPr id="16"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673260" y="4483415"/>
            <a:ext cx="3108078" cy="1757366"/>
          </a:xfrm>
          <a:prstGeom prst="rect">
            <a:avLst/>
          </a:prstGeom>
          <a:noFill/>
          <a:ln>
            <a:noFill/>
          </a:ln>
        </p:spPr>
        <p:txBody>
          <a:bodyPr vert="horz" wrap="square" lIns="91440" tIns="45720" rIns="91440" bIns="45720" rtlCol="0" anchor="t"/>
          <a:lstStyle/>
          <a:p>
            <a:pPr algn="ctr">
              <a:lnSpc>
                <a:spcPct val="130000"/>
              </a:lnSpc>
            </a:pPr>
            <a:r>
              <a:rPr kumimoji="1" lang="en-US" altLang="zh-CN" sz="1400">
                <a:ln w="12700">
                  <a:noFill/>
                </a:ln>
                <a:solidFill>
                  <a:srgbClr val="262626">
                    <a:alpha val="100000"/>
                  </a:srgbClr>
                </a:solidFill>
                <a:latin typeface="Source Han Sans"/>
                <a:ea typeface="Source Han Sans"/>
                <a:cs typeface="Source Han Sans"/>
              </a:rPr>
              <a:t>对模型进行剪枝和量化操作，减少模型的参数量和计算量，提高模型的推理速度和存储效率。
采用知识蒸馏技术，将大型模型的知识迁移到小型模型中，进一步优化模型的性能。</a:t>
            </a:r>
            <a:endParaRPr kumimoji="1" lang="zh-CN" altLang="en-US"/>
          </a:p>
        </p:txBody>
      </p:sp>
      <p:sp>
        <p:nvSpPr>
          <p:cNvPr id="4" name="标题 1"/>
          <p:cNvSpPr txBox="1"/>
          <p:nvPr/>
        </p:nvSpPr>
        <p:spPr>
          <a:xfrm rot="0" flipH="0" flipV="0">
            <a:off x="1344020" y="1878340"/>
            <a:ext cx="1766559" cy="1766559"/>
          </a:xfrm>
          <a:prstGeom prst="flowChartConnector">
            <a:avLst/>
          </a:prstGeom>
          <a:gradFill>
            <a:gsLst>
              <a:gs pos="0">
                <a:schemeClr val="accent1"/>
              </a:gs>
              <a:gs pos="98000">
                <a:schemeClr val="accent1">
                  <a:lumMod val="60000"/>
                  <a:lumOff val="4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154245" y="1688565"/>
            <a:ext cx="2146108" cy="2146108"/>
          </a:xfrm>
          <a:prstGeom prst="flowChartConnector">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68879" y="3905250"/>
            <a:ext cx="3116841" cy="590550"/>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4.3.1模型优化策略</a:t>
            </a:r>
            <a:endParaRPr kumimoji="1" lang="zh-CN" altLang="en-US"/>
          </a:p>
        </p:txBody>
      </p:sp>
      <p:sp>
        <p:nvSpPr>
          <p:cNvPr id="7" name="标题 1"/>
          <p:cNvSpPr txBox="1"/>
          <p:nvPr/>
        </p:nvSpPr>
        <p:spPr>
          <a:xfrm rot="0" flipH="0" flipV="0">
            <a:off x="4753929" y="4483415"/>
            <a:ext cx="3115857" cy="1757366"/>
          </a:xfrm>
          <a:prstGeom prst="rect">
            <a:avLst/>
          </a:prstGeom>
          <a:noFill/>
          <a:ln>
            <a:noFill/>
          </a:ln>
        </p:spPr>
        <p:txBody>
          <a:bodyPr vert="horz" wrap="square" lIns="91440" tIns="45720" rIns="91440" bIns="45720" rtlCol="0" anchor="t"/>
          <a:lstStyle/>
          <a:p>
            <a:pPr algn="ctr">
              <a:lnSpc>
                <a:spcPct val="130000"/>
              </a:lnSpc>
            </a:pPr>
            <a:r>
              <a:rPr kumimoji="1" lang="en-US" altLang="zh-CN" sz="1400">
                <a:ln w="12700">
                  <a:noFill/>
                </a:ln>
                <a:solidFill>
                  <a:srgbClr val="262626">
                    <a:alpha val="100000"/>
                  </a:srgbClr>
                </a:solidFill>
                <a:latin typeface="Source Han Sans"/>
                <a:ea typeface="Source Han Sans"/>
                <a:cs typeface="Source Han Sans"/>
              </a:rPr>
              <a:t>在训练过程中，采用数据增强、学习率调度和早停等策略，提高模型的泛化能力和训练效率。
通过调整训练参数和优化器设置，使模型能够更好地收敛，提高分割精度。</a:t>
            </a:r>
            <a:endParaRPr kumimoji="1" lang="zh-CN" altLang="en-US"/>
          </a:p>
        </p:txBody>
      </p:sp>
      <p:sp>
        <p:nvSpPr>
          <p:cNvPr id="8" name="标题 1"/>
          <p:cNvSpPr txBox="1"/>
          <p:nvPr/>
        </p:nvSpPr>
        <p:spPr>
          <a:xfrm rot="0" flipH="0" flipV="0">
            <a:off x="5428578" y="1878340"/>
            <a:ext cx="1766559" cy="1766559"/>
          </a:xfrm>
          <a:prstGeom prst="flowChartConnector">
            <a:avLst/>
          </a:prstGeom>
          <a:gradFill>
            <a:gsLst>
              <a:gs pos="0">
                <a:schemeClr val="accent2"/>
              </a:gs>
              <a:gs pos="98000">
                <a:schemeClr val="accent2">
                  <a:lumMod val="60000"/>
                  <a:lumOff val="4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5238803" y="1688565"/>
            <a:ext cx="2146108" cy="2146108"/>
          </a:xfrm>
          <a:prstGeom prst="flowChartConnector">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4752885" y="3905250"/>
            <a:ext cx="3117944" cy="590550"/>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BF9000">
                    <a:alpha val="100000"/>
                  </a:srgbClr>
                </a:solidFill>
                <a:latin typeface="Source Han Sans CN Bold"/>
                <a:ea typeface="Source Han Sans CN Bold"/>
                <a:cs typeface="Source Han Sans CN Bold"/>
              </a:rPr>
              <a:t>4.3.2训练优化策略</a:t>
            </a:r>
            <a:endParaRPr kumimoji="1" lang="zh-CN" altLang="en-US"/>
          </a:p>
        </p:txBody>
      </p:sp>
      <p:sp>
        <p:nvSpPr>
          <p:cNvPr id="11" name="标题 1"/>
          <p:cNvSpPr txBox="1"/>
          <p:nvPr/>
        </p:nvSpPr>
        <p:spPr>
          <a:xfrm rot="0" flipH="0" flipV="0">
            <a:off x="8392117" y="4483415"/>
            <a:ext cx="3115857" cy="1757366"/>
          </a:xfrm>
          <a:prstGeom prst="rect">
            <a:avLst/>
          </a:prstGeom>
          <a:noFill/>
          <a:ln>
            <a:noFill/>
          </a:ln>
        </p:spPr>
        <p:txBody>
          <a:bodyPr vert="horz" wrap="square" lIns="91440" tIns="45720" rIns="91440" bIns="45720" rtlCol="0" anchor="t"/>
          <a:lstStyle/>
          <a:p>
            <a:pPr algn="ctr">
              <a:lnSpc>
                <a:spcPct val="130000"/>
              </a:lnSpc>
            </a:pPr>
            <a:r>
              <a:rPr kumimoji="1" lang="en-US" altLang="zh-CN" sz="1400">
                <a:ln w="12700">
                  <a:noFill/>
                </a:ln>
                <a:solidFill>
                  <a:srgbClr val="262626">
                    <a:alpha val="100000"/>
                  </a:srgbClr>
                </a:solidFill>
                <a:latin typeface="Source Han Sans"/>
                <a:ea typeface="Source Han Sans"/>
                <a:cs typeface="Source Han Sans"/>
              </a:rPr>
              <a:t>经过优化后的BASNet模型在保持较高分割精度的同时，推理速度显著提高，能够满足实时性要求较高的应用场景。
模型的存储效率也得到了提升，便于在资源受限的设备上部署和使用。</a:t>
            </a:r>
            <a:endParaRPr kumimoji="1" lang="zh-CN" altLang="en-US"/>
          </a:p>
        </p:txBody>
      </p:sp>
      <p:sp>
        <p:nvSpPr>
          <p:cNvPr id="12" name="标题 1"/>
          <p:cNvSpPr txBox="1"/>
          <p:nvPr/>
        </p:nvSpPr>
        <p:spPr>
          <a:xfrm rot="0" flipH="0" flipV="0">
            <a:off x="9066766" y="1878340"/>
            <a:ext cx="1766559" cy="1766559"/>
          </a:xfrm>
          <a:prstGeom prst="flowChartConnector">
            <a:avLst/>
          </a:prstGeom>
          <a:gradFill>
            <a:gsLst>
              <a:gs pos="0">
                <a:schemeClr val="accent1"/>
              </a:gs>
              <a:gs pos="98000">
                <a:schemeClr val="accent1">
                  <a:lumMod val="60000"/>
                  <a:lumOff val="4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8876991" y="1688565"/>
            <a:ext cx="2146108" cy="2146108"/>
          </a:xfrm>
          <a:prstGeom prst="flowChartConnector">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392116" y="3905250"/>
            <a:ext cx="3115858" cy="590550"/>
          </a:xfrm>
          <a:prstGeom prst="rect">
            <a:avLst/>
          </a:prstGeom>
          <a:noFill/>
          <a:ln>
            <a:noFill/>
          </a:ln>
        </p:spPr>
        <p:txBody>
          <a:bodyPr vert="horz" wrap="square" lIns="91440" tIns="45720" rIns="91440" bIns="45720" rtlCol="0" anchor="ctr"/>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4.3.3性能优化的效果</a:t>
            </a:r>
            <a:endParaRPr kumimoji="1" lang="zh-CN" altLang="en-US"/>
          </a:p>
        </p:txBody>
      </p:sp>
      <p:sp>
        <p:nvSpPr>
          <p:cNvPr id="15" name="标题 1"/>
          <p:cNvSpPr txBox="1"/>
          <p:nvPr/>
        </p:nvSpPr>
        <p:spPr>
          <a:xfrm rot="0" flipH="0" flipV="0">
            <a:off x="1573702" y="2274879"/>
            <a:ext cx="1307194" cy="973480"/>
          </a:xfrm>
          <a:prstGeom prst="rect">
            <a:avLst/>
          </a:prstGeom>
          <a:noFill/>
          <a:ln>
            <a:noFill/>
          </a:ln>
        </p:spPr>
        <p:txBody>
          <a:bodyPr vert="horz" wrap="square" lIns="91440" tIns="45720" rIns="91440" bIns="45720" rtlCol="0" anchor="ctr"/>
          <a:lstStyle/>
          <a:p>
            <a:pPr algn="ctr">
              <a:lnSpc>
                <a:spcPct val="110000"/>
              </a:lnSpc>
            </a:pPr>
            <a:r>
              <a:rPr kumimoji="1" lang="en-US" altLang="zh-CN" sz="4800">
                <a:ln w="12700">
                  <a:noFill/>
                </a:ln>
                <a:solidFill>
                  <a:srgbClr val="FFFFFF">
                    <a:alpha val="100000"/>
                  </a:srgbClr>
                </a:solidFill>
                <a:latin typeface="OPPOSans H"/>
                <a:ea typeface="OPPOSans H"/>
                <a:cs typeface="OPPOSans H"/>
              </a:rPr>
              <a:t>01</a:t>
            </a:r>
            <a:endParaRPr kumimoji="1" lang="zh-CN" altLang="en-US"/>
          </a:p>
        </p:txBody>
      </p:sp>
      <p:sp>
        <p:nvSpPr>
          <p:cNvPr id="16" name="标题 1"/>
          <p:cNvSpPr txBox="1"/>
          <p:nvPr/>
        </p:nvSpPr>
        <p:spPr>
          <a:xfrm rot="0" flipH="0" flipV="0">
            <a:off x="9296448" y="2274879"/>
            <a:ext cx="1307194" cy="973480"/>
          </a:xfrm>
          <a:prstGeom prst="rect">
            <a:avLst/>
          </a:prstGeom>
          <a:noFill/>
          <a:ln>
            <a:noFill/>
          </a:ln>
        </p:spPr>
        <p:txBody>
          <a:bodyPr vert="horz" wrap="square" lIns="91440" tIns="45720" rIns="91440" bIns="45720" rtlCol="0" anchor="ctr"/>
          <a:lstStyle/>
          <a:p>
            <a:pPr algn="ctr">
              <a:lnSpc>
                <a:spcPct val="110000"/>
              </a:lnSpc>
            </a:pPr>
            <a:r>
              <a:rPr kumimoji="1" lang="en-US" altLang="zh-CN" sz="4800">
                <a:ln w="12700">
                  <a:noFill/>
                </a:ln>
                <a:solidFill>
                  <a:srgbClr val="FFFFFF">
                    <a:alpha val="100000"/>
                  </a:srgbClr>
                </a:solidFill>
                <a:latin typeface="OPPOSans H"/>
                <a:ea typeface="OPPOSans H"/>
                <a:cs typeface="OPPOSans H"/>
              </a:rPr>
              <a:t>03</a:t>
            </a:r>
            <a:endParaRPr kumimoji="1" lang="zh-CN" altLang="en-US"/>
          </a:p>
        </p:txBody>
      </p:sp>
      <p:sp>
        <p:nvSpPr>
          <p:cNvPr id="17" name="标题 1"/>
          <p:cNvSpPr txBox="1"/>
          <p:nvPr/>
        </p:nvSpPr>
        <p:spPr>
          <a:xfrm rot="0" flipH="0" flipV="0">
            <a:off x="5658260" y="2274879"/>
            <a:ext cx="1307194" cy="973480"/>
          </a:xfrm>
          <a:prstGeom prst="rect">
            <a:avLst/>
          </a:prstGeom>
          <a:noFill/>
          <a:ln>
            <a:noFill/>
          </a:ln>
        </p:spPr>
        <p:txBody>
          <a:bodyPr vert="horz" wrap="square" lIns="91440" tIns="45720" rIns="91440" bIns="45720" rtlCol="0" anchor="ctr"/>
          <a:lstStyle/>
          <a:p>
            <a:pPr algn="ctr">
              <a:lnSpc>
                <a:spcPct val="110000"/>
              </a:lnSpc>
            </a:pPr>
            <a:r>
              <a:rPr kumimoji="1" lang="en-US" altLang="zh-CN" sz="4800">
                <a:ln w="12700">
                  <a:noFill/>
                </a:ln>
                <a:solidFill>
                  <a:srgbClr val="FFFFFF">
                    <a:alpha val="100000"/>
                  </a:srgbClr>
                </a:solidFill>
                <a:latin typeface="OPPOSans H"/>
                <a:ea typeface="OPPOSans H"/>
                <a:cs typeface="OPPOSans H"/>
              </a:rPr>
              <a:t>02</a:t>
            </a:r>
            <a:endParaRPr kumimoji="1" lang="zh-CN" altLang="en-US"/>
          </a:p>
        </p:txBody>
      </p:sp>
      <p:sp>
        <p:nvSpPr>
          <p:cNvPr id="18"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4.3性能优化</a:t>
            </a:r>
            <a:endParaRPr kumimoji="1" lang="zh-CN" altLang="en-US"/>
          </a:p>
        </p:txBody>
      </p:sp>
      <p:sp>
        <p:nvSpPr>
          <p:cNvPr id="19"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1" flipV="0">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flipH="0" flipV="0">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0" flipV="0">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0" flipH="0" flipV="0">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1" flipV="0">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flipH="0" flipV="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
          <p:cNvPicPr>
            <a:picLocks noChangeAspect="1"/>
          </p:cNvPicPr>
          <p:nvPr/>
        </p:nvPicPr>
        <p:blipFill>
          <a:blip r:embed="rId2">
            <a:alphaModFix amt="100000"/>
          </a:blip>
          <a:srcRect l="0" t="0" r="0" b="0"/>
          <a:stretch>
            <a:fillRect/>
          </a:stretch>
        </p:blipFill>
        <p:spPr>
          <a:xfrm rot="0" flipH="0" flipV="0">
            <a:off x="3568960" y="5756591"/>
            <a:ext cx="1264298" cy="842865"/>
          </a:xfrm>
          <a:prstGeom prst="rect">
            <a:avLst/>
          </a:prstGeom>
          <a:noFill/>
          <a:ln>
            <a:noFill/>
          </a:ln>
        </p:spPr>
      </p:pic>
      <p:sp>
        <p:nvSpPr>
          <p:cNvPr id="14" name="标题 1"/>
          <p:cNvSpPr txBox="1"/>
          <p:nvPr/>
        </p:nvSpPr>
        <p:spPr>
          <a:xfrm rot="0" flipH="0"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1" flipV="0">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flipH="0" flipV="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flipH="0" flipV="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rot="0" flipH="0"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0"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5.项目总结与展望</a:t>
            </a:r>
            <a:endParaRPr kumimoji="1" lang="zh-CN" altLang="en-US"/>
          </a:p>
        </p:txBody>
      </p:sp>
      <p:sp>
        <p:nvSpPr>
          <p:cNvPr id="27" name="标题 1"/>
          <p:cNvSpPr txBox="1"/>
          <p:nvPr/>
        </p:nvSpPr>
        <p:spPr>
          <a:xfrm rot="0" flipH="0" flipV="0">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05</a:t>
            </a:r>
            <a:endParaRPr kumimoji="1" lang="zh-CN" altLang="en-US"/>
          </a:p>
        </p:txBody>
      </p:sp>
      <p:sp>
        <p:nvSpPr>
          <p:cNvPr id="28" name="标题 1"/>
          <p:cNvSpPr txBox="1"/>
          <p:nvPr/>
        </p:nvSpPr>
        <p:spPr>
          <a:xfrm rot="0" flipH="0" flipV="0">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flipH="0" flipV="0">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flipH="0" flipV="0">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rot="0" flipH="0"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0" flipH="0" flipV="0">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rot="0" flipH="0" flipV="0">
            <a:off x="3126019" y="5042358"/>
            <a:ext cx="1707239" cy="0"/>
          </a:xfrm>
          <a:prstGeom prst="line">
            <a:avLst/>
          </a:prstGeom>
          <a:noFill/>
          <a:ln w="6350" cap="sq">
            <a:solidFill>
              <a:schemeClr val="bg1"/>
            </a:solidFill>
            <a:miter/>
          </a:ln>
        </p:spPr>
      </p:cxnSp>
      <p:cxnSp>
        <p:nvCxnSpPr>
          <p:cNvPr id="34" name="标题 1"/>
          <p:cNvCxnSpPr/>
          <p:nvPr/>
        </p:nvCxnSpPr>
        <p:spPr>
          <a:xfrm rot="0" flipH="0" flipV="0">
            <a:off x="7448102" y="5042358"/>
            <a:ext cx="1707239" cy="0"/>
          </a:xfrm>
          <a:prstGeom prst="line">
            <a:avLst/>
          </a:prstGeom>
          <a:noFill/>
          <a:ln w="6350" cap="sq">
            <a:solidFill>
              <a:schemeClr val="bg1"/>
            </a:solidFill>
            <a:miter/>
          </a:ln>
        </p:spPr>
      </p:cxnSp>
    </p:spTree>
  </p:cSld>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flipH="0" flipV="0">
            <a:off x="2318753" y="266030"/>
            <a:ext cx="842210" cy="3422317"/>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5400000" flipH="0" flipV="0">
            <a:off x="2329266" y="1841500"/>
            <a:ext cx="842210" cy="3443343"/>
          </a:xfrm>
          <a:prstGeom prst="round2SameRect">
            <a:avLst>
              <a:gd name="adj1" fmla="val 50000"/>
              <a:gd name="adj2" fmla="val 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5400000" flipH="0" flipV="0">
            <a:off x="2347495" y="3403600"/>
            <a:ext cx="842210" cy="3489831"/>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4715711" y="1378366"/>
            <a:ext cx="6472989" cy="1197644"/>
          </a:xfrm>
          <a:prstGeom prst="rect">
            <a:avLst/>
          </a:prstGeom>
          <a:noFill/>
          <a:ln cap="sq">
            <a:noFill/>
          </a:ln>
        </p:spPr>
        <p:txBody>
          <a:bodyPr vert="horz" wrap="square" lIns="0" tIns="0" rIns="0" bIns="0" rtlCol="0" anchor="ctr"/>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BASNet项目成功开发了一种高效的图像分割模型，通过创新的编码器- 解码器结构、Refine模块和多输出层设计，实现了高质量的图像分割。
该模型在多个数据集上取得了优异的性能，具有较高的准确率、召回率和F1分数，能够满足多种应用场景的需求。</a:t>
            </a:r>
            <a:endParaRPr kumimoji="1" lang="zh-CN" altLang="en-US"/>
          </a:p>
        </p:txBody>
      </p:sp>
      <p:sp>
        <p:nvSpPr>
          <p:cNvPr id="7" name="标题 1"/>
          <p:cNvSpPr txBox="1"/>
          <p:nvPr/>
        </p:nvSpPr>
        <p:spPr>
          <a:xfrm rot="0" flipH="0" flipV="0">
            <a:off x="3666873" y="1628272"/>
            <a:ext cx="697831" cy="697831"/>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3666873" y="3216445"/>
            <a:ext cx="697831" cy="697831"/>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3666873" y="4804615"/>
            <a:ext cx="697831" cy="697831"/>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4715711" y="2966538"/>
            <a:ext cx="6472989" cy="1197644"/>
          </a:xfrm>
          <a:prstGeom prst="rect">
            <a:avLst/>
          </a:prstGeom>
          <a:noFill/>
          <a:ln cap="sq">
            <a:noFill/>
          </a:ln>
        </p:spPr>
        <p:txBody>
          <a:bodyPr vert="horz" wrap="square" lIns="0" tIns="0" rIns="0" bIns="0" rtlCol="0" anchor="ctr"/>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在项目开发过程中，积累了丰富的深度学习模型设计、训练和优化经验，掌握了多种数据处理和模型评估方法。
通过与其他模型的对比分析，深入了解了不同模型的优缺点，为后续的研究和开发提供了宝贵的参考。</a:t>
            </a:r>
            <a:endParaRPr kumimoji="1" lang="zh-CN" altLang="en-US"/>
          </a:p>
        </p:txBody>
      </p:sp>
      <p:sp>
        <p:nvSpPr>
          <p:cNvPr id="11" name="标题 1"/>
          <p:cNvSpPr txBox="1"/>
          <p:nvPr/>
        </p:nvSpPr>
        <p:spPr>
          <a:xfrm rot="0" flipH="0" flipV="0">
            <a:off x="4715711" y="4554710"/>
            <a:ext cx="6472989" cy="1197644"/>
          </a:xfrm>
          <a:prstGeom prst="rect">
            <a:avLst/>
          </a:prstGeom>
          <a:noFill/>
          <a:ln cap="sq">
            <a:noFill/>
          </a:ln>
        </p:spPr>
        <p:txBody>
          <a:bodyPr vert="horz" wrap="square" lIns="0" tIns="0" rIns="0" bIns="0" rtlCol="0" anchor="ctr"/>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尽管BASNet在分割精度和鲁棒性方面表现出色，但在处理一些极端情况时，如图像中存在大量噪声或目标与背景对比度极低时，分割效果仍有一定的提升空间。
模型的训练时间较长，对于大规模数据集的训练，需要进一步优化训练算法和硬件配置，提高训练效率。</a:t>
            </a:r>
            <a:endParaRPr kumimoji="1" lang="zh-CN" altLang="en-US"/>
          </a:p>
        </p:txBody>
      </p:sp>
      <p:sp>
        <p:nvSpPr>
          <p:cNvPr id="12" name="标题 1"/>
          <p:cNvSpPr txBox="1"/>
          <p:nvPr/>
        </p:nvSpPr>
        <p:spPr>
          <a:xfrm rot="0" flipH="0" flipV="0">
            <a:off x="3850190" y="1811590"/>
            <a:ext cx="331196" cy="331196"/>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0">
            <a:off x="3850190" y="5000341"/>
            <a:ext cx="331196" cy="306379"/>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0" flipH="0" flipV="0">
            <a:off x="3850190" y="3405105"/>
            <a:ext cx="331196" cy="320511"/>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2"/>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0" flipH="0" flipV="0">
            <a:off x="1234330" y="1687322"/>
            <a:ext cx="2303540" cy="57973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5.1.1项目成果</a:t>
            </a:r>
            <a:endParaRPr kumimoji="1" lang="zh-CN" altLang="en-US"/>
          </a:p>
        </p:txBody>
      </p:sp>
      <p:sp>
        <p:nvSpPr>
          <p:cNvPr id="16" name="标题 1"/>
          <p:cNvSpPr txBox="1"/>
          <p:nvPr/>
        </p:nvSpPr>
        <p:spPr>
          <a:xfrm rot="0" flipH="0" flipV="0">
            <a:off x="1234330" y="3275494"/>
            <a:ext cx="2308970" cy="57973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5.1.2项目经验</a:t>
            </a:r>
            <a:endParaRPr kumimoji="1" lang="zh-CN" altLang="en-US"/>
          </a:p>
        </p:txBody>
      </p:sp>
      <p:sp>
        <p:nvSpPr>
          <p:cNvPr id="17" name="标题 1"/>
          <p:cNvSpPr txBox="1"/>
          <p:nvPr/>
        </p:nvSpPr>
        <p:spPr>
          <a:xfrm rot="0" flipH="0" flipV="0">
            <a:off x="1234329" y="4863665"/>
            <a:ext cx="2611095" cy="579733"/>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5.1.3项目不足</a:t>
            </a:r>
            <a:endParaRPr kumimoji="1" lang="zh-CN" altLang="en-US"/>
          </a:p>
        </p:txBody>
      </p:sp>
      <p:sp>
        <p:nvSpPr>
          <p:cNvPr id="18"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5.1项目总结</a:t>
            </a:r>
            <a:endParaRPr kumimoji="1" lang="zh-CN" altLang="en-US"/>
          </a:p>
        </p:txBody>
      </p:sp>
      <p:sp>
        <p:nvSpPr>
          <p:cNvPr id="19"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331990" y="1535430"/>
            <a:ext cx="3528020" cy="4137660"/>
          </a:xfrm>
          <a:prstGeom prst="roundRect">
            <a:avLst>
              <a:gd name="adj" fmla="val 2728"/>
            </a:avLst>
          </a:prstGeom>
          <a:gradFill>
            <a:gsLst>
              <a:gs pos="0">
                <a:schemeClr val="accent1"/>
              </a:gs>
              <a:gs pos="100000">
                <a:schemeClr val="accent1">
                  <a:lumMod val="75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7990880" y="1916832"/>
            <a:ext cx="3528020" cy="3432006"/>
          </a:xfrm>
          <a:prstGeom prst="roundRect">
            <a:avLst>
              <a:gd name="adj" fmla="val 2728"/>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60400" y="1916832"/>
            <a:ext cx="3528020" cy="3432006"/>
          </a:xfrm>
          <a:prstGeom prst="roundRect">
            <a:avLst>
              <a:gd name="adj" fmla="val 2728"/>
            </a:avLst>
          </a:pr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762000" y="2019300"/>
            <a:ext cx="106680" cy="10668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8092440" y="2019300"/>
            <a:ext cx="106680" cy="10668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4559300" y="2827293"/>
            <a:ext cx="3073400" cy="196983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FFFFFF">
                    <a:alpha val="100000"/>
                  </a:srgbClr>
                </a:solidFill>
                <a:latin typeface="Source Han Sans"/>
                <a:ea typeface="Source Han Sans"/>
                <a:cs typeface="Source Han Sans"/>
              </a:rPr>
              <a:t>将BASNet模型应用于更多领域，如遥感图像分割、自动驾驶中的目标检测等，为相关领域的发展提供技术支持。
结合其他技术，如生成对抗网络（GAN）和强化学习，进一步提升模型的性能和应用效果。</a:t>
            </a:r>
            <a:endParaRPr kumimoji="1" lang="zh-CN" altLang="en-US"/>
          </a:p>
        </p:txBody>
      </p:sp>
      <p:sp>
        <p:nvSpPr>
          <p:cNvPr id="9" name="标题 1"/>
          <p:cNvSpPr txBox="1"/>
          <p:nvPr/>
        </p:nvSpPr>
        <p:spPr>
          <a:xfrm rot="0" flipH="0" flipV="0">
            <a:off x="4559300" y="2436798"/>
            <a:ext cx="3073400" cy="307777"/>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FFFFFF">
                    <a:alpha val="100000"/>
                  </a:srgbClr>
                </a:solidFill>
                <a:latin typeface="Source Han Sans CN Bold"/>
                <a:ea typeface="Source Han Sans CN Bold"/>
                <a:cs typeface="Source Han Sans CN Bold"/>
              </a:rPr>
              <a:t>5.2.2应用场景拓展</a:t>
            </a:r>
            <a:endParaRPr kumimoji="1" lang="zh-CN" altLang="en-US"/>
          </a:p>
        </p:txBody>
      </p:sp>
      <p:sp>
        <p:nvSpPr>
          <p:cNvPr id="10" name="标题 1"/>
          <p:cNvSpPr txBox="1"/>
          <p:nvPr/>
        </p:nvSpPr>
        <p:spPr>
          <a:xfrm rot="0" flipH="0" flipV="0">
            <a:off x="8218190" y="2815530"/>
            <a:ext cx="3073400" cy="196983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随着深度学习技术的不断发展，图像分割领域将涌现出更多创新的方法和模型，BASNet项目也将紧跟技术发展趋势，持续进行优化和改进。
未来，图像分割技术将在医疗、安防、交通等领域发挥更重要的作用，为社会的发展和进步做出更大的贡献。</a:t>
            </a:r>
            <a:endParaRPr kumimoji="1" lang="zh-CN" altLang="en-US"/>
          </a:p>
        </p:txBody>
      </p:sp>
      <p:sp>
        <p:nvSpPr>
          <p:cNvPr id="11" name="标题 1"/>
          <p:cNvSpPr txBox="1"/>
          <p:nvPr/>
        </p:nvSpPr>
        <p:spPr>
          <a:xfrm rot="0" flipH="0" flipV="0">
            <a:off x="8218190" y="2425035"/>
            <a:ext cx="3073400" cy="307777"/>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E56F01">
                    <a:alpha val="100000"/>
                  </a:srgbClr>
                </a:solidFill>
                <a:latin typeface="Source Han Sans CN Bold"/>
                <a:ea typeface="Source Han Sans CN Bold"/>
                <a:cs typeface="Source Han Sans CN Bold"/>
              </a:rPr>
              <a:t>5.2.3技术发展趋势</a:t>
            </a:r>
            <a:endParaRPr kumimoji="1" lang="zh-CN" altLang="en-US"/>
          </a:p>
        </p:txBody>
      </p:sp>
      <p:sp>
        <p:nvSpPr>
          <p:cNvPr id="12" name="标题 1"/>
          <p:cNvSpPr txBox="1"/>
          <p:nvPr/>
        </p:nvSpPr>
        <p:spPr>
          <a:xfrm rot="0" flipH="0" flipV="0">
            <a:off x="887710" y="2815530"/>
            <a:ext cx="3073400" cy="196983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针对模型在极端情况下的不足，进一步优化模型结构，如引入注意力机制，增强模型对关键特征的关注能力。
探索更高效的网络架构和训练算法，减少模型的参数量和计算量，提高模型的实时性和可扩展性。</a:t>
            </a:r>
            <a:endParaRPr kumimoji="1" lang="zh-CN" altLang="en-US"/>
          </a:p>
        </p:txBody>
      </p:sp>
      <p:sp>
        <p:nvSpPr>
          <p:cNvPr id="13" name="标题 1"/>
          <p:cNvSpPr txBox="1"/>
          <p:nvPr/>
        </p:nvSpPr>
        <p:spPr>
          <a:xfrm rot="0" flipH="0" flipV="0">
            <a:off x="887710" y="2425035"/>
            <a:ext cx="3073400" cy="307777"/>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E56F01">
                    <a:alpha val="100000"/>
                  </a:srgbClr>
                </a:solidFill>
                <a:latin typeface="Source Han Sans CN Bold"/>
                <a:ea typeface="Source Han Sans CN Bold"/>
                <a:cs typeface="Source Han Sans CN Bold"/>
              </a:rPr>
              <a:t>5.2.1模型改进方向</a:t>
            </a:r>
            <a:endParaRPr kumimoji="1" lang="zh-CN" altLang="en-US"/>
          </a:p>
        </p:txBody>
      </p:sp>
      <p:sp>
        <p:nvSpPr>
          <p:cNvPr id="14" name="标题 1"/>
          <p:cNvSpPr txBox="1"/>
          <p:nvPr/>
        </p:nvSpPr>
        <p:spPr>
          <a:xfrm rot="0" flipH="0" flipV="0">
            <a:off x="4465320" y="1653540"/>
            <a:ext cx="106680" cy="106680"/>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5.2未来展望</a:t>
            </a:r>
            <a:endParaRPr kumimoji="1" lang="zh-CN" altLang="en-US"/>
          </a:p>
        </p:txBody>
      </p:sp>
      <p:sp>
        <p:nvSpPr>
          <p:cNvPr id="16"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1" flipV="1">
            <a:off x="6419328" y="4573"/>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1">
            <a:off x="3130" y="4572"/>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0" flipV="1">
            <a:off x="7506720" y="3079252"/>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flipH="1" flipV="1">
            <a:off x="10293165" y="6061744"/>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1" flipV="1">
            <a:off x="9973518" y="207957"/>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1" flipV="1">
            <a:off x="10764935" y="478904"/>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1" flipV="1">
            <a:off x="3354276" y="6068108"/>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pic>
        <p:nvPicPr>
          <p:cNvPr id="9" name=""/>
          <p:cNvPicPr>
            <a:picLocks noChangeAspect="1"/>
          </p:cNvPicPr>
          <p:nvPr/>
        </p:nvPicPr>
        <p:blipFill>
          <a:blip r:embed="rId2">
            <a:alphaModFix amt="100000"/>
          </a:blip>
          <a:srcRect l="0" t="0" r="0" b="0"/>
          <a:stretch>
            <a:fillRect/>
          </a:stretch>
        </p:blipFill>
        <p:spPr>
          <a:xfrm rot="0" flipH="1" flipV="1">
            <a:off x="2287408" y="4108569"/>
            <a:ext cx="1486373" cy="990915"/>
          </a:xfrm>
          <a:prstGeom prst="rect">
            <a:avLst/>
          </a:prstGeom>
          <a:noFill/>
          <a:ln>
            <a:noFill/>
          </a:ln>
        </p:spPr>
      </p:pic>
      <p:sp>
        <p:nvSpPr>
          <p:cNvPr id="10" name="标题 1"/>
          <p:cNvSpPr txBox="1"/>
          <p:nvPr/>
        </p:nvSpPr>
        <p:spPr>
          <a:xfrm rot="0" flipH="1" flipV="1">
            <a:off x="5167446" y="199164"/>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1" flipV="1">
            <a:off x="6164294" y="4572"/>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1" flipV="1">
            <a:off x="3952425" y="1552043"/>
            <a:ext cx="708100" cy="708100"/>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1">
            <a:off x="10743338" y="3816442"/>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5400000" flipH="1" flipV="1">
            <a:off x="10504764" y="198866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5" name=""/>
          <p:cNvPicPr>
            <a:picLocks noChangeAspect="1"/>
          </p:cNvPicPr>
          <p:nvPr/>
        </p:nvPicPr>
        <p:blipFill>
          <a:blip r:embed="rId3">
            <a:alphaModFix amt="100000"/>
          </a:blip>
          <a:srcRect l="0" t="0" r="0" b="0"/>
          <a:stretch>
            <a:fillRect/>
          </a:stretch>
        </p:blipFill>
        <p:spPr>
          <a:xfrm rot="0" flipH="1" flipV="1">
            <a:off x="7361874" y="267689"/>
            <a:ext cx="1264298" cy="842865"/>
          </a:xfrm>
          <a:prstGeom prst="rect">
            <a:avLst/>
          </a:prstGeom>
          <a:noFill/>
          <a:ln>
            <a:noFill/>
          </a:ln>
        </p:spPr>
      </p:pic>
      <p:sp>
        <p:nvSpPr>
          <p:cNvPr id="16" name="标题 1"/>
          <p:cNvSpPr txBox="1"/>
          <p:nvPr/>
        </p:nvSpPr>
        <p:spPr>
          <a:xfrm rot="0" flipH="1" flipV="1">
            <a:off x="3472963" y="2445848"/>
            <a:ext cx="470016" cy="470016"/>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pic>
        <p:nvPicPr>
          <p:cNvPr id="17" name=""/>
          <p:cNvPicPr>
            <a:picLocks noChangeAspect="1"/>
          </p:cNvPicPr>
          <p:nvPr/>
        </p:nvPicPr>
        <p:blipFill>
          <a:blip r:embed="rId4">
            <a:alphaModFix amt="100000"/>
          </a:blip>
          <a:srcRect l="0" t="0" r="0" b="0"/>
          <a:stretch>
            <a:fillRect/>
          </a:stretch>
        </p:blipFill>
        <p:spPr>
          <a:xfrm rot="0" flipH="1" flipV="1">
            <a:off x="8860859" y="3950570"/>
            <a:ext cx="882396" cy="588264"/>
          </a:xfrm>
          <a:prstGeom prst="rect">
            <a:avLst/>
          </a:prstGeom>
          <a:noFill/>
          <a:ln>
            <a:noFill/>
          </a:ln>
        </p:spPr>
      </p:pic>
      <p:sp>
        <p:nvSpPr>
          <p:cNvPr id="18" name="标题 1"/>
          <p:cNvSpPr txBox="1"/>
          <p:nvPr/>
        </p:nvSpPr>
        <p:spPr>
          <a:xfrm rot="0" flipH="1" flipV="0">
            <a:off x="3784825" y="5882760"/>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1">
            <a:off x="3131" y="5724907"/>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2250369" y="1447388"/>
            <a:ext cx="7812284" cy="3922279"/>
          </a:xfrm>
          <a:prstGeom prst="rect">
            <a:avLst/>
          </a:prstGeom>
          <a:solidFill>
            <a:schemeClr val="accent3"/>
          </a:soli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148309" y="1342417"/>
            <a:ext cx="7812284" cy="3922279"/>
          </a:xfrm>
          <a:prstGeom prst="rect">
            <a:avLst/>
          </a:prstGeom>
          <a:solidFill>
            <a:schemeClr val="bg1"/>
          </a:solidFill>
          <a:ln w="25400" cap="sq">
            <a:solidFill>
              <a:schemeClr val="accent1">
                <a:lumMod val="75000"/>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1">
            <a:off x="3687360" y="120315"/>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0" flipH="0" flipV="0">
            <a:off x="4983787" y="102993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2874000" y="4389792"/>
            <a:ext cx="6444000" cy="473028"/>
          </a:xfrm>
          <a:prstGeom prst="roundRect">
            <a:avLst>
              <a:gd name="adj" fmla="val 50000"/>
            </a:avLst>
          </a:prstGeom>
          <a:solidFill>
            <a:schemeClr val="accent2">
              <a:lumMod val="60000"/>
              <a:lumOff val="40000"/>
            </a:schemeClr>
          </a:solidFill>
          <a:ln w="12700" cap="sq">
            <a:solidFill>
              <a:schemeClr val="bg1">
                <a:alpha val="10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601744" y="4830629"/>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6" name="标题 1"/>
          <p:cNvSpPr txBox="1"/>
          <p:nvPr/>
        </p:nvSpPr>
        <p:spPr>
          <a:xfrm rot="0" flipH="0" flipV="0">
            <a:off x="4774609" y="5720176"/>
            <a:ext cx="1150778" cy="369332"/>
          </a:xfrm>
          <a:prstGeom prst="roundRect">
            <a:avLst>
              <a:gd name="adj" fmla="val 50000"/>
            </a:avLst>
          </a:prstGeom>
          <a:solidFill>
            <a:schemeClr val="bg1"/>
          </a:solidFill>
          <a:ln w="12700" cap="sq">
            <a:solidFill>
              <a:schemeClr val="accent1">
                <a:alpha val="100000"/>
              </a:schemeClr>
            </a:solidFill>
          </a:ln>
        </p:spPr>
        <p:txBody>
          <a:bodyPr vert="horz" wrap="square" lIns="91440" tIns="45720" rIns="91440" bIns="45720" rtlCol="0" anchor="ctr"/>
          <a:lstStyle/>
          <a:p>
            <a:pPr algn="r">
              <a:lnSpc>
                <a:spcPct val="110000"/>
              </a:lnSpc>
            </a:pPr>
            <a:endParaRPr kumimoji="1" lang="zh-CN" altLang="en-US"/>
          </a:p>
        </p:txBody>
      </p:sp>
      <p:sp>
        <p:nvSpPr>
          <p:cNvPr id="27" name="标题 1"/>
          <p:cNvSpPr txBox="1"/>
          <p:nvPr/>
        </p:nvSpPr>
        <p:spPr>
          <a:xfrm rot="0" flipH="0" flipV="0">
            <a:off x="7217458" y="5720176"/>
            <a:ext cx="1382387" cy="369332"/>
          </a:xfrm>
          <a:prstGeom prst="roundRect">
            <a:avLst>
              <a:gd name="adj" fmla="val 50000"/>
            </a:avLst>
          </a:prstGeom>
          <a:solidFill>
            <a:schemeClr val="bg1"/>
          </a:solidFill>
          <a:ln w="12700" cap="sq">
            <a:solidFill>
              <a:schemeClr val="accent1">
                <a:alpha val="100000"/>
              </a:schemeClr>
            </a:solidFill>
          </a:ln>
        </p:spPr>
        <p:txBody>
          <a:bodyPr vert="horz" wrap="square" lIns="91440" tIns="45720" rIns="91440" bIns="45720" rtlCol="0" anchor="ctr"/>
          <a:lstStyle/>
          <a:p>
            <a:pPr algn="r">
              <a:lnSpc>
                <a:spcPct val="110000"/>
              </a:lnSpc>
            </a:pPr>
            <a:endParaRPr kumimoji="1" lang="zh-CN" altLang="en-US"/>
          </a:p>
        </p:txBody>
      </p:sp>
      <p:sp>
        <p:nvSpPr>
          <p:cNvPr id="28" name="标题 1"/>
          <p:cNvSpPr txBox="1"/>
          <p:nvPr/>
        </p:nvSpPr>
        <p:spPr>
          <a:xfrm rot="0" flipH="0" flipV="0">
            <a:off x="3658957" y="5720176"/>
            <a:ext cx="1440000" cy="369332"/>
          </a:xfrm>
          <a:prstGeom prst="roundRect">
            <a:avLst>
              <a:gd name="adj" fmla="val 50000"/>
            </a:avLst>
          </a:prstGeom>
          <a:solidFill>
            <a:schemeClr val="accent1"/>
          </a:solidFill>
          <a:ln w="12700" cap="sq">
            <a:solidFill>
              <a:schemeClr val="bg1">
                <a:alpha val="100000"/>
              </a:schemeClr>
            </a:solidFill>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6133478" y="5720176"/>
            <a:ext cx="1440000" cy="369332"/>
          </a:xfrm>
          <a:prstGeom prst="roundRect">
            <a:avLst>
              <a:gd name="adj" fmla="val 50000"/>
            </a:avLst>
          </a:prstGeom>
          <a:solidFill>
            <a:schemeClr val="accent1"/>
          </a:solidFill>
          <a:ln w="12700" cap="sq">
            <a:solidFill>
              <a:schemeClr val="bg1">
                <a:alpha val="100000"/>
              </a:schemeClr>
            </a:solidFill>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1" flipV="1">
            <a:off x="2046692" y="5412148"/>
            <a:ext cx="833008" cy="833008"/>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rot="787784" flipH="1" flipV="1">
            <a:off x="1734093" y="3391422"/>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787784" flipH="1" flipV="1">
            <a:off x="8749032" y="1053956"/>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rot="0" flipH="1" flipV="0">
            <a:off x="8823280" y="3554028"/>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4" name="标题 1"/>
          <p:cNvSpPr txBox="1"/>
          <p:nvPr/>
        </p:nvSpPr>
        <p:spPr>
          <a:xfrm rot="5400000" flipH="1" flipV="1">
            <a:off x="10865793" y="5531793"/>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5" name="标题 1"/>
          <p:cNvSpPr txBox="1"/>
          <p:nvPr/>
        </p:nvSpPr>
        <p:spPr>
          <a:xfrm rot="0" flipH="0" flipV="0">
            <a:off x="3465075" y="1688599"/>
            <a:ext cx="5261850" cy="2462213"/>
          </a:xfrm>
          <a:prstGeom prst="rect">
            <a:avLst/>
          </a:prstGeom>
          <a:noFill/>
          <a:ln>
            <a:noFill/>
          </a:ln>
        </p:spPr>
        <p:txBody>
          <a:bodyPr vert="horz" wrap="square" lIns="91440" tIns="45720" rIns="91440" bIns="45720" rtlCol="0" anchor="ctr"/>
          <a:lstStyle/>
          <a:p>
            <a:pPr algn="ctr">
              <a:lnSpc>
                <a:spcPct val="130000"/>
              </a:lnSpc>
            </a:pPr>
            <a:r>
              <a:rPr kumimoji="1" lang="en-US" altLang="zh-CN" sz="3800">
                <a:ln w="12700">
                  <a:noFill/>
                </a:ln>
                <a:solidFill>
                  <a:srgbClr val="000000">
                    <a:alpha val="100000"/>
                  </a:srgbClr>
                </a:solidFill>
                <a:latin typeface="OPPOSans H"/>
                <a:ea typeface="OPPOSans H"/>
                <a:cs typeface="OPPOSans H"/>
              </a:rPr>
              <a:t>谢谢大家</a:t>
            </a:r>
            <a:endParaRPr kumimoji="1" lang="zh-CN" altLang="en-US"/>
          </a:p>
        </p:txBody>
      </p:sp>
      <p:sp>
        <p:nvSpPr>
          <p:cNvPr id="36" name="标题 1"/>
          <p:cNvSpPr txBox="1"/>
          <p:nvPr/>
        </p:nvSpPr>
        <p:spPr>
          <a:xfrm rot="0" flipH="0" flipV="0">
            <a:off x="5241265" y="119301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7" name="标题 1"/>
          <p:cNvSpPr txBox="1"/>
          <p:nvPr/>
        </p:nvSpPr>
        <p:spPr>
          <a:xfrm rot="0" flipH="0" flipV="0">
            <a:off x="3811173" y="4480371"/>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38" name="标题 1"/>
          <p:cNvSpPr txBox="1"/>
          <p:nvPr/>
        </p:nvSpPr>
        <p:spPr>
          <a:xfrm rot="0" flipH="0" flipV="0">
            <a:off x="4695107" y="5715943"/>
            <a:ext cx="1150778" cy="369332"/>
          </a:xfrm>
          <a:prstGeom prst="rect">
            <a:avLst/>
          </a:prstGeom>
          <a:noFill/>
          <a:ln cap="sq">
            <a:noFill/>
          </a:ln>
        </p:spPr>
        <p:txBody>
          <a:bodyPr vert="horz" wrap="square" lIns="91440" tIns="45720" rIns="91440" bIns="45720" rtlCol="0" anchor="ctr"/>
          <a:lstStyle/>
          <a:p>
            <a:pPr algn="r">
              <a:lnSpc>
                <a:spcPct val="110000"/>
              </a:lnSpc>
            </a:pPr>
            <a:r>
              <a:rPr kumimoji="1" lang="en-US" altLang="zh-CN" sz="1800">
                <a:ln w="12700">
                  <a:noFill/>
                </a:ln>
                <a:solidFill>
                  <a:srgbClr val="E56F01">
                    <a:alpha val="100000"/>
                  </a:srgbClr>
                </a:solidFill>
                <a:latin typeface="Source Han Sans"/>
                <a:ea typeface="Source Han Sans"/>
                <a:cs typeface="Source Han Sans"/>
              </a:rPr>
              <a:t>AiPPT</a:t>
            </a:r>
            <a:endParaRPr kumimoji="1" lang="zh-CN" altLang="en-US"/>
          </a:p>
        </p:txBody>
      </p:sp>
      <p:sp>
        <p:nvSpPr>
          <p:cNvPr id="39" name="标题 1"/>
          <p:cNvSpPr txBox="1"/>
          <p:nvPr/>
        </p:nvSpPr>
        <p:spPr>
          <a:xfrm rot="0" flipH="0" flipV="0">
            <a:off x="7137956" y="5715943"/>
            <a:ext cx="1382387" cy="369332"/>
          </a:xfrm>
          <a:prstGeom prst="rect">
            <a:avLst/>
          </a:prstGeom>
          <a:noFill/>
          <a:ln cap="sq">
            <a:noFill/>
          </a:ln>
        </p:spPr>
        <p:txBody>
          <a:bodyPr vert="horz" wrap="square" lIns="91440" tIns="45720" rIns="91440" bIns="45720" rtlCol="0" anchor="ctr"/>
          <a:lstStyle/>
          <a:p>
            <a:pPr algn="r">
              <a:lnSpc>
                <a:spcPct val="110000"/>
              </a:lnSpc>
            </a:pPr>
            <a:r>
              <a:rPr kumimoji="1" lang="en-US" altLang="zh-CN" sz="1800">
                <a:ln w="12700">
                  <a:noFill/>
                </a:ln>
                <a:solidFill>
                  <a:srgbClr val="E56F01">
                    <a:alpha val="100000"/>
                  </a:srgbClr>
                </a:solidFill>
                <a:latin typeface="Source Han Sans"/>
                <a:ea typeface="Source Han Sans"/>
                <a:cs typeface="Source Han Sans"/>
              </a:rPr>
              <a:t>2025.6</a:t>
            </a:r>
            <a:endParaRPr kumimoji="1" lang="zh-CN" altLang="en-US"/>
          </a:p>
        </p:txBody>
      </p:sp>
      <p:sp>
        <p:nvSpPr>
          <p:cNvPr id="40" name="标题 1"/>
          <p:cNvSpPr txBox="1"/>
          <p:nvPr/>
        </p:nvSpPr>
        <p:spPr>
          <a:xfrm rot="0" flipH="0" flipV="0">
            <a:off x="3676730" y="5715943"/>
            <a:ext cx="1440000" cy="369332"/>
          </a:xfrm>
          <a:prstGeom prst="homePlate">
            <a:avLst/>
          </a:prstGeom>
          <a:noFill/>
          <a:ln cap="sq">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汇报人</a:t>
            </a:r>
            <a:endParaRPr kumimoji="1" lang="zh-CN" altLang="en-US"/>
          </a:p>
        </p:txBody>
      </p:sp>
      <p:sp>
        <p:nvSpPr>
          <p:cNvPr id="41" name="标题 1"/>
          <p:cNvSpPr txBox="1"/>
          <p:nvPr/>
        </p:nvSpPr>
        <p:spPr>
          <a:xfrm rot="0" flipH="0" flipV="0">
            <a:off x="6151251" y="5715943"/>
            <a:ext cx="1440000" cy="369332"/>
          </a:xfrm>
          <a:prstGeom prst="homePlate">
            <a:avLst/>
          </a:prstGeom>
          <a:noFill/>
          <a:ln cap="sq">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汇报时间</a:t>
            </a:r>
            <a:endParaRPr kumimoji="1" lang="zh-CN" altLang="en-US"/>
          </a:p>
        </p:txBody>
      </p:sp>
      <p:sp>
        <p:nvSpPr>
          <p:cNvPr id="42" name="标题 1"/>
          <p:cNvSpPr txBox="1"/>
          <p:nvPr/>
        </p:nvSpPr>
        <p:spPr>
          <a:xfrm rot="0" flipH="1" flipV="0">
            <a:off x="9250091" y="4584249"/>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3" name="标题 1"/>
          <p:cNvSpPr txBox="1"/>
          <p:nvPr/>
        </p:nvSpPr>
        <p:spPr>
          <a:xfrm rot="0" flipH="1" flipV="1">
            <a:off x="1496383" y="954592"/>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4" name="标题 1"/>
          <p:cNvSpPr txBox="1"/>
          <p:nvPr/>
        </p:nvSpPr>
        <p:spPr>
          <a:xfrm rot="16200000" flipH="1" flipV="1">
            <a:off x="-462907" y="1187543"/>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45" name="标题 1"/>
          <p:cNvSpPr txBox="1"/>
          <p:nvPr/>
        </p:nvSpPr>
        <p:spPr>
          <a:xfrm rot="0" flipH="1" flipV="0">
            <a:off x="6357101" y="6260051"/>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46" name="标题 1"/>
          <p:cNvCxnSpPr/>
          <p:nvPr/>
        </p:nvCxnSpPr>
        <p:spPr>
          <a:xfrm rot="0" flipH="0" flipV="0">
            <a:off x="3113246" y="4626306"/>
            <a:ext cx="1707239" cy="0"/>
          </a:xfrm>
          <a:prstGeom prst="line">
            <a:avLst/>
          </a:prstGeom>
          <a:noFill/>
          <a:ln w="9525" cap="sq">
            <a:solidFill>
              <a:schemeClr val="bg1">
                <a:alpha val="100000"/>
              </a:schemeClr>
            </a:solidFill>
            <a:miter/>
          </a:ln>
        </p:spPr>
      </p:cxnSp>
      <p:cxnSp>
        <p:nvCxnSpPr>
          <p:cNvPr id="47" name="标题 1"/>
          <p:cNvCxnSpPr/>
          <p:nvPr/>
        </p:nvCxnSpPr>
        <p:spPr>
          <a:xfrm rot="0" flipH="0" flipV="0">
            <a:off x="7435329" y="4626306"/>
            <a:ext cx="1707239" cy="0"/>
          </a:xfrm>
          <a:prstGeom prst="line">
            <a:avLst/>
          </a:prstGeom>
          <a:noFill/>
          <a:ln w="12700" cap="sq">
            <a:solidFill>
              <a:schemeClr val="bg1">
                <a:alpha val="100000"/>
              </a:schemeClr>
            </a:solidFill>
            <a:miter/>
          </a:ln>
        </p:spPr>
      </p:cxnSp>
    </p:spTree>
  </p:cSld>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2700" y="-25400"/>
            <a:ext cx="12204700" cy="6908800"/>
          </a:xfrm>
          <a:prstGeom prst="rect"/>
          <a:gradFill>
            <a:gsLst>
              <a:gs pos="0">
                <a:schemeClr val="accent1">
                  <a:lumMod val="20000"/>
                  <a:lumOff val="80000"/>
                  <a:alpha val="100000"/>
                </a:schemeClr>
              </a:gs>
              <a:gs pos="57000">
                <a:schemeClr val="bg1">
                  <a:alpha val="100000"/>
                </a:schemeClr>
              </a:gs>
            </a:gsLst>
            <a:lin ang="16200000" scaled="0"/>
          </a:gradFill>
        </p:spPr>
        <p:txBody>
          <a:bodyPr vert="horz" wrap="square" lIns="0" tIns="0" rIns="0" bIns="0" rtlCol="0" anchor="ctr"/>
          <a:lstStyle/>
          <a:p>
            <a:pPr algn="ctr">
              <a:lnSpc>
                <a:spcPct val="100000"/>
              </a:lnSpc>
            </a:pPr>
            <a:endParaRPr kumimoji="1" lang="zh-CN" altLang="en-US"/>
          </a:p>
        </p:txBody>
      </p:sp>
      <p:sp>
        <p:nvSpPr>
          <p:cNvPr id="4" name="标题 1"/>
          <p:cNvSpPr txBox="1"/>
          <p:nvPr/>
        </p:nvSpPr>
        <p:spPr>
          <a:xfrm rot="10800000" flipH="1" flipV="0">
            <a:off x="0" y="5089066"/>
            <a:ext cx="12192000" cy="1768930"/>
          </a:xfrm>
          <a:custGeom>
            <a:avLst/>
            <a:gdLst>
              <a:gd name="connsiteX0" fmla="*/ 0 w 12192000"/>
              <a:gd name="connsiteY0" fmla="*/ 1741454 h 1768930"/>
              <a:gd name="connsiteX1" fmla="*/ 16001 w 12192000"/>
              <a:gd name="connsiteY1" fmla="*/ 1706838 h 1768930"/>
              <a:gd name="connsiteX2" fmla="*/ 754530 w 12192000"/>
              <a:gd name="connsiteY2" fmla="*/ 1037343 h 1768930"/>
              <a:gd name="connsiteX3" fmla="*/ 4421736 w 12192000"/>
              <a:gd name="connsiteY3" fmla="*/ 571014 h 1768930"/>
              <a:gd name="connsiteX4" fmla="*/ 6089650 w 12192000"/>
              <a:gd name="connsiteY4" fmla="*/ 0 h 1768930"/>
              <a:gd name="connsiteX5" fmla="*/ 0 w 12192000"/>
              <a:gd name="connsiteY5" fmla="*/ 0 h 1768930"/>
              <a:gd name="connsiteX6" fmla="*/ 12192000 w 12192000"/>
              <a:gd name="connsiteY6" fmla="*/ 1768930 h 1768930"/>
              <a:gd name="connsiteX7" fmla="*/ 12192000 w 12192000"/>
              <a:gd name="connsiteY7" fmla="*/ 0 h 1768930"/>
              <a:gd name="connsiteX8" fmla="*/ 6089650 w 12192000"/>
              <a:gd name="connsiteY8" fmla="*/ 0 h 1768930"/>
              <a:gd name="connsiteX9" fmla="*/ 7757566 w 12192000"/>
              <a:gd name="connsiteY9" fmla="*/ 571014 h 1768930"/>
              <a:gd name="connsiteX10" fmla="*/ 11424771 w 12192000"/>
              <a:gd name="connsiteY10" fmla="*/ 1037343 h 1768930"/>
              <a:gd name="connsiteX11" fmla="*/ 12163300 w 12192000"/>
              <a:gd name="connsiteY11" fmla="*/ 1706837 h 1768930"/>
            </a:gdLst>
            <a:rect l="l" t="t" r="r" b="b"/>
            <a:pathLst>
              <a:path w="12192000" h="1768930">
                <a:moveTo>
                  <a:pt x="0" y="1741454"/>
                </a:moveTo>
                <a:lnTo>
                  <a:pt x="16001" y="1706838"/>
                </a:lnTo>
                <a:cubicBezTo>
                  <a:pt x="126992" y="1478794"/>
                  <a:pt x="342757" y="1160951"/>
                  <a:pt x="754530" y="1037343"/>
                </a:cubicBezTo>
                <a:cubicBezTo>
                  <a:pt x="1507485" y="811317"/>
                  <a:pt x="3532549" y="743905"/>
                  <a:pt x="4421736" y="571014"/>
                </a:cubicBezTo>
                <a:cubicBezTo>
                  <a:pt x="5310922" y="398124"/>
                  <a:pt x="5749071" y="142753"/>
                  <a:pt x="6089650" y="0"/>
                </a:cubicBezTo>
                <a:lnTo>
                  <a:pt x="0" y="0"/>
                </a:lnTo>
                <a:close/>
                <a:moveTo>
                  <a:pt x="12192000" y="1768930"/>
                </a:moveTo>
                <a:lnTo>
                  <a:pt x="12192000" y="0"/>
                </a:lnTo>
                <a:lnTo>
                  <a:pt x="6089650" y="0"/>
                </a:lnTo>
                <a:cubicBezTo>
                  <a:pt x="6430229" y="142753"/>
                  <a:pt x="6868378" y="398124"/>
                  <a:pt x="7757566" y="571014"/>
                </a:cubicBezTo>
                <a:cubicBezTo>
                  <a:pt x="8646751" y="743904"/>
                  <a:pt x="10671816" y="811317"/>
                  <a:pt x="11424771" y="1037343"/>
                </a:cubicBezTo>
                <a:cubicBezTo>
                  <a:pt x="11836544" y="1160951"/>
                  <a:pt x="12052309" y="1478793"/>
                  <a:pt x="12163300" y="1706837"/>
                </a:cubicBezTo>
                <a:close/>
              </a:path>
            </a:pathLst>
          </a:custGeom>
          <a:noFill/>
          <a:ln w="12700" cap="sq">
            <a:gradFill>
              <a:gsLst>
                <a:gs pos="0">
                  <a:schemeClr val="accent2"/>
                </a:gs>
                <a:gs pos="38000">
                  <a:schemeClr val="accent2">
                    <a:lumMod val="60000"/>
                    <a:lumOff val="40000"/>
                  </a:schemeClr>
                </a:gs>
                <a:gs pos="61498">
                  <a:schemeClr val="accent2">
                    <a:lumMod val="60000"/>
                    <a:lumOff val="40000"/>
                  </a:schemeClr>
                </a:gs>
                <a:gs pos="100000">
                  <a:schemeClr val="accent2"/>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10800000" flipH="1" flipV="0">
            <a:off x="0" y="5127812"/>
            <a:ext cx="12192000" cy="1730188"/>
          </a:xfrm>
          <a:custGeom>
            <a:avLst/>
            <a:gdLst>
              <a:gd name="connsiteX0" fmla="*/ 12186419 w 12192000"/>
              <a:gd name="connsiteY0" fmla="*/ 1729371 h 1730188"/>
              <a:gd name="connsiteX1" fmla="*/ 12192000 w 12192000"/>
              <a:gd name="connsiteY1" fmla="*/ 1701289 h 1730188"/>
              <a:gd name="connsiteX2" fmla="*/ 12192000 w 12192000"/>
              <a:gd name="connsiteY2" fmla="*/ 0 h 1730188"/>
              <a:gd name="connsiteX3" fmla="*/ 6096000 w 12192000"/>
              <a:gd name="connsiteY3" fmla="*/ 0 h 1730188"/>
              <a:gd name="connsiteX4" fmla="*/ 7739743 w 12192000"/>
              <a:gd name="connsiteY4" fmla="*/ 504085 h 1730188"/>
              <a:gd name="connsiteX5" fmla="*/ 11353800 w 12192000"/>
              <a:gd name="connsiteY5" fmla="*/ 915756 h 1730188"/>
              <a:gd name="connsiteX6" fmla="*/ 12186419 w 12192000"/>
              <a:gd name="connsiteY6" fmla="*/ 1729371 h 1730188"/>
              <a:gd name="connsiteX7" fmla="*/ 5581 w 12192000"/>
              <a:gd name="connsiteY7" fmla="*/ 1729371 h 1730188"/>
              <a:gd name="connsiteX8" fmla="*/ 838200 w 12192000"/>
              <a:gd name="connsiteY8" fmla="*/ 915756 h 1730188"/>
              <a:gd name="connsiteX9" fmla="*/ 4452258 w 12192000"/>
              <a:gd name="connsiteY9" fmla="*/ 504085 h 1730188"/>
              <a:gd name="connsiteX10" fmla="*/ 6096000 w 12192000"/>
              <a:gd name="connsiteY10" fmla="*/ 0 h 1730188"/>
              <a:gd name="connsiteX11" fmla="*/ 0 w 12192000"/>
              <a:gd name="connsiteY11" fmla="*/ 0 h 1730188"/>
              <a:gd name="connsiteX12" fmla="*/ 0 w 12192000"/>
              <a:gd name="connsiteY12" fmla="*/ 1701289 h 1730188"/>
              <a:gd name="connsiteX13" fmla="*/ 5581 w 12192000"/>
              <a:gd name="connsiteY13" fmla="*/ 1729371 h 1730188"/>
            </a:gdLst>
            <a:rect l="l" t="t" r="r" b="b"/>
            <a:pathLst>
              <a:path w="12192000" h="1730188">
                <a:moveTo>
                  <a:pt x="12186419" y="1729371"/>
                </a:moveTo>
                <a:cubicBezTo>
                  <a:pt x="12190498" y="1733010"/>
                  <a:pt x="12192000" y="1724647"/>
                  <a:pt x="12192000" y="1701289"/>
                </a:cubicBezTo>
                <a:lnTo>
                  <a:pt x="12192000" y="0"/>
                </a:lnTo>
                <a:lnTo>
                  <a:pt x="6096000" y="0"/>
                </a:lnTo>
                <a:cubicBezTo>
                  <a:pt x="6431643" y="126021"/>
                  <a:pt x="6863442" y="351460"/>
                  <a:pt x="7739743" y="504085"/>
                </a:cubicBezTo>
                <a:cubicBezTo>
                  <a:pt x="8616042" y="656711"/>
                  <a:pt x="10611758" y="716222"/>
                  <a:pt x="11353800" y="915756"/>
                </a:cubicBezTo>
                <a:cubicBezTo>
                  <a:pt x="12003088" y="1090348"/>
                  <a:pt x="12157869" y="1703898"/>
                  <a:pt x="12186419" y="1729371"/>
                </a:cubicBezTo>
                <a:close/>
                <a:moveTo>
                  <a:pt x="5581" y="1729371"/>
                </a:moveTo>
                <a:cubicBezTo>
                  <a:pt x="34131" y="1703898"/>
                  <a:pt x="188912" y="1090348"/>
                  <a:pt x="838200" y="915756"/>
                </a:cubicBezTo>
                <a:cubicBezTo>
                  <a:pt x="1580243" y="716222"/>
                  <a:pt x="3575958" y="656712"/>
                  <a:pt x="4452258" y="504085"/>
                </a:cubicBezTo>
                <a:cubicBezTo>
                  <a:pt x="5328558" y="351460"/>
                  <a:pt x="5760357" y="126021"/>
                  <a:pt x="6096000" y="0"/>
                </a:cubicBezTo>
                <a:lnTo>
                  <a:pt x="0" y="0"/>
                </a:lnTo>
                <a:lnTo>
                  <a:pt x="0" y="1701289"/>
                </a:lnTo>
                <a:cubicBezTo>
                  <a:pt x="0" y="1724648"/>
                  <a:pt x="1503" y="1733010"/>
                  <a:pt x="5581" y="1729371"/>
                </a:cubicBezTo>
                <a:close/>
              </a:path>
            </a:pathLst>
          </a:custGeom>
          <a:gradFill>
            <a:gsLst>
              <a:gs pos="3000">
                <a:schemeClr val="accent1">
                  <a:lumMod val="80000"/>
                  <a:lumOff val="20000"/>
                </a:schemeClr>
              </a:gs>
              <a:gs pos="38000">
                <a:schemeClr val="accent1">
                  <a:lumMod val="60000"/>
                  <a:lumOff val="40000"/>
                </a:schemeClr>
              </a:gs>
              <a:gs pos="64962">
                <a:schemeClr val="accent1">
                  <a:lumMod val="60000"/>
                  <a:lumOff val="40000"/>
                </a:schemeClr>
              </a:gs>
              <a:gs pos="99000">
                <a:schemeClr val="accent1">
                  <a:lumMod val="80000"/>
                  <a:lumOff val="2000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16200000" flipH="1" flipV="0">
            <a:off x="2203649" y="-312105"/>
            <a:ext cx="10800" cy="2880000"/>
          </a:xfrm>
          <a:custGeom>
            <a:avLst/>
            <a:gdLst>
              <a:gd name="connsiteX0" fmla="*/ 0 w 10800"/>
              <a:gd name="connsiteY0" fmla="*/ 0 h 2880000"/>
              <a:gd name="connsiteX1" fmla="*/ 0 w 10800"/>
              <a:gd name="connsiteY1" fmla="*/ 2880000 h 2880000"/>
              <a:gd name="connsiteX2" fmla="*/ 10800 w 10800"/>
              <a:gd name="connsiteY2" fmla="*/ 2880000 h 2880000"/>
              <a:gd name="connsiteX3" fmla="*/ 10800 w 10800"/>
              <a:gd name="connsiteY3" fmla="*/ 0 h 2880000"/>
            </a:gdLst>
            <a:rect l="l" t="t" r="r" b="b"/>
            <a:pathLst>
              <a:path w="10800" h="2880000">
                <a:moveTo>
                  <a:pt x="0" y="0"/>
                </a:moveTo>
                <a:lnTo>
                  <a:pt x="0" y="2880000"/>
                </a:lnTo>
                <a:lnTo>
                  <a:pt x="10800" y="2880000"/>
                </a:lnTo>
                <a:lnTo>
                  <a:pt x="10800" y="0"/>
                </a:lnTo>
                <a:close/>
              </a:path>
            </a:pathLst>
          </a:custGeom>
          <a:gradFill>
            <a:gsLst>
              <a:gs pos="0">
                <a:schemeClr val="accent1">
                  <a:alpha val="0"/>
                </a:schemeClr>
              </a:gs>
              <a:gs pos="100000">
                <a:schemeClr val="accent1"/>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rot="16200000" flipH="0" flipV="0">
            <a:off x="3577049" y="1091894"/>
            <a:ext cx="72000" cy="72000"/>
          </a:xfrm>
          <a:prstGeom prst="ellipse">
            <a:avLst/>
          </a:prstGeom>
          <a:gradFill>
            <a:gsLst>
              <a:gs pos="1000">
                <a:schemeClr val="accent1">
                  <a:lumMod val="80000"/>
                  <a:lumOff val="20000"/>
                </a:schemeClr>
              </a:gs>
              <a:gs pos="94000">
                <a:schemeClr val="accent1"/>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rot="5400000" flipH="0" flipV="0">
            <a:off x="9964851" y="-312105"/>
            <a:ext cx="10800" cy="2880000"/>
          </a:xfrm>
          <a:custGeom>
            <a:avLst/>
            <a:gdLst>
              <a:gd name="connsiteX0" fmla="*/ 0 w 10800"/>
              <a:gd name="connsiteY0" fmla="*/ 2880000 h 2880000"/>
              <a:gd name="connsiteX1" fmla="*/ 0 w 10800"/>
              <a:gd name="connsiteY1" fmla="*/ 0 h 2880000"/>
              <a:gd name="connsiteX2" fmla="*/ 10800 w 10800"/>
              <a:gd name="connsiteY2" fmla="*/ 0 h 2880000"/>
              <a:gd name="connsiteX3" fmla="*/ 10800 w 10800"/>
              <a:gd name="connsiteY3" fmla="*/ 2880000 h 2880000"/>
            </a:gdLst>
            <a:rect l="l" t="t" r="r" b="b"/>
            <a:pathLst>
              <a:path w="10800" h="2880000">
                <a:moveTo>
                  <a:pt x="0" y="2880000"/>
                </a:moveTo>
                <a:lnTo>
                  <a:pt x="0" y="0"/>
                </a:lnTo>
                <a:lnTo>
                  <a:pt x="10800" y="0"/>
                </a:lnTo>
                <a:lnTo>
                  <a:pt x="10800" y="2880000"/>
                </a:lnTo>
                <a:close/>
              </a:path>
            </a:pathLst>
          </a:custGeom>
          <a:gradFill>
            <a:gsLst>
              <a:gs pos="0">
                <a:schemeClr val="accent1">
                  <a:alpha val="0"/>
                </a:schemeClr>
              </a:gs>
              <a:gs pos="100000">
                <a:schemeClr val="accent1"/>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rot="5400000" flipH="1" flipV="0">
            <a:off x="8530251" y="1091894"/>
            <a:ext cx="72000" cy="72000"/>
          </a:xfrm>
          <a:prstGeom prst="ellipse">
            <a:avLst/>
          </a:prstGeom>
          <a:gradFill>
            <a:gsLst>
              <a:gs pos="1000">
                <a:schemeClr val="accent1">
                  <a:lumMod val="80000"/>
                  <a:lumOff val="20000"/>
                </a:schemeClr>
              </a:gs>
              <a:gs pos="94000">
                <a:schemeClr val="accent1"/>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rot="0" flipH="1" flipV="0">
            <a:off x="0" y="7049"/>
            <a:ext cx="1546583" cy="890930"/>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20000"/>
                  <a:lumOff val="80000"/>
                  <a:alpha val="70000"/>
                </a:schemeClr>
              </a:gs>
              <a:gs pos="56000">
                <a:schemeClr val="accent2">
                  <a:lumMod val="60000"/>
                  <a:lumOff val="40000"/>
                  <a:alpha val="16000"/>
                </a:schemeClr>
              </a:gs>
              <a:gs pos="100000">
                <a:schemeClr val="accent2">
                  <a:alpha val="26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0" flipV="0">
            <a:off x="1824080" y="2162920"/>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7361140" y="2162920"/>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0" flipV="0">
            <a:off x="775307" y="1933198"/>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01</a:t>
            </a:r>
            <a:endParaRPr kumimoji="1" lang="zh-CN" altLang="en-US"/>
          </a:p>
        </p:txBody>
      </p:sp>
      <p:sp>
        <p:nvSpPr>
          <p:cNvPr id="14" name="标题 1"/>
          <p:cNvSpPr txBox="1"/>
          <p:nvPr/>
        </p:nvSpPr>
        <p:spPr>
          <a:xfrm rot="0" flipH="0" flipV="0">
            <a:off x="2655475" y="1917637"/>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1.项目概述</a:t>
            </a:r>
            <a:endParaRPr kumimoji="1" lang="zh-CN" altLang="en-US"/>
          </a:p>
        </p:txBody>
      </p:sp>
      <p:sp>
        <p:nvSpPr>
          <p:cNvPr id="15" name="标题 1"/>
          <p:cNvSpPr txBox="1"/>
          <p:nvPr/>
        </p:nvSpPr>
        <p:spPr>
          <a:xfrm rot="0" flipH="0" flipV="0">
            <a:off x="6312367" y="1933198"/>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02</a:t>
            </a:r>
            <a:endParaRPr kumimoji="1" lang="zh-CN" altLang="en-US"/>
          </a:p>
        </p:txBody>
      </p:sp>
      <p:sp>
        <p:nvSpPr>
          <p:cNvPr id="16" name="标题 1"/>
          <p:cNvSpPr txBox="1"/>
          <p:nvPr/>
        </p:nvSpPr>
        <p:spPr>
          <a:xfrm rot="0" flipH="0" flipV="0">
            <a:off x="8192535" y="1917637"/>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2.模型架构</a:t>
            </a:r>
            <a:endParaRPr kumimoji="1" lang="zh-CN" altLang="en-US"/>
          </a:p>
        </p:txBody>
      </p:sp>
      <p:sp>
        <p:nvSpPr>
          <p:cNvPr id="17" name="标题 1"/>
          <p:cNvSpPr txBox="1"/>
          <p:nvPr/>
        </p:nvSpPr>
        <p:spPr>
          <a:xfrm rot="0" flipH="0" flipV="0">
            <a:off x="1824080" y="3537121"/>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7361140" y="3537121"/>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0" flipH="0" flipV="0">
            <a:off x="775307" y="3307399"/>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03</a:t>
            </a:r>
            <a:endParaRPr kumimoji="1" lang="zh-CN" altLang="en-US"/>
          </a:p>
        </p:txBody>
      </p:sp>
      <p:sp>
        <p:nvSpPr>
          <p:cNvPr id="20" name="标题 1"/>
          <p:cNvSpPr txBox="1"/>
          <p:nvPr/>
        </p:nvSpPr>
        <p:spPr>
          <a:xfrm rot="0" flipH="0" flipV="0">
            <a:off x="2655475" y="3291838"/>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3.训练与测试</a:t>
            </a:r>
            <a:endParaRPr kumimoji="1" lang="zh-CN" altLang="en-US"/>
          </a:p>
        </p:txBody>
      </p:sp>
      <p:sp>
        <p:nvSpPr>
          <p:cNvPr id="21" name="标题 1"/>
          <p:cNvSpPr txBox="1"/>
          <p:nvPr/>
        </p:nvSpPr>
        <p:spPr>
          <a:xfrm rot="0" flipH="0" flipV="0">
            <a:off x="6312367" y="3307399"/>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04</a:t>
            </a:r>
            <a:endParaRPr kumimoji="1" lang="zh-CN" altLang="en-US"/>
          </a:p>
        </p:txBody>
      </p:sp>
      <p:sp>
        <p:nvSpPr>
          <p:cNvPr id="22" name="标题 1"/>
          <p:cNvSpPr txBox="1"/>
          <p:nvPr/>
        </p:nvSpPr>
        <p:spPr>
          <a:xfrm rot="0" flipH="0" flipV="0">
            <a:off x="8192535" y="3291838"/>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4.性能评估</a:t>
            </a:r>
            <a:endParaRPr kumimoji="1" lang="zh-CN" altLang="en-US"/>
          </a:p>
        </p:txBody>
      </p:sp>
      <p:sp>
        <p:nvSpPr>
          <p:cNvPr id="23" name="标题 1"/>
          <p:cNvSpPr txBox="1"/>
          <p:nvPr/>
        </p:nvSpPr>
        <p:spPr>
          <a:xfrm rot="0" flipH="0" flipV="0">
            <a:off x="3358739" y="1032362"/>
            <a:ext cx="5461000" cy="508000"/>
          </a:xfrm>
          <a:prstGeom prst="rect">
            <a:avLst/>
          </a:prstGeom>
          <a:noFill/>
          <a:ln>
            <a:noFill/>
          </a:ln>
        </p:spPr>
        <p:txBody>
          <a:bodyPr vert="horz" wrap="square" lIns="0" tIns="0" rIns="0" bIns="0" rtlCol="0" anchor="t">
            <a:spAutoFit/>
          </a:bodyPr>
          <a:lstStyle/>
          <a:p>
            <a:pPr algn="ctr">
              <a:lnSpc>
                <a:spcPct val="100000"/>
              </a:lnSpc>
            </a:pPr>
            <a:r>
              <a:rPr kumimoji="1" lang="en-US" altLang="zh-CN" sz="4000">
                <a:ln w="6350">
                  <a:solidFill>
                    <a:srgbClr val="89C700">
                      <a:alpha val="100000"/>
                    </a:srgbClr>
                  </a:solidFill>
                </a:ln>
                <a:solidFill>
                  <a:srgbClr val="000000">
                    <a:alpha val="100000"/>
                  </a:srgbClr>
                </a:solidFill>
                <a:latin typeface="Source Han Sans"/>
                <a:ea typeface="Source Han Sans"/>
                <a:cs typeface="Source Han Sans"/>
              </a:rPr>
              <a:t>CONTENTS</a:t>
            </a:r>
            <a:endParaRPr kumimoji="1" lang="zh-CN" altLang="en-US"/>
          </a:p>
        </p:txBody>
      </p:sp>
      <p:sp>
        <p:nvSpPr>
          <p:cNvPr id="24" name="标题 1"/>
          <p:cNvSpPr txBox="1"/>
          <p:nvPr/>
        </p:nvSpPr>
        <p:spPr>
          <a:xfrm rot="0" flipH="0" flipV="0">
            <a:off x="4410935" y="607873"/>
            <a:ext cx="3352800" cy="762000"/>
          </a:xfrm>
          <a:prstGeom prst="rect">
            <a:avLst/>
          </a:prstGeom>
          <a:noFill/>
          <a:ln>
            <a:noFill/>
          </a:ln>
        </p:spPr>
        <p:txBody>
          <a:bodyPr vert="horz" wrap="square" lIns="0" tIns="0" rIns="0" bIns="0" rtlCol="0" anchor="t">
            <a:spAutoFit/>
          </a:bodyPr>
          <a:lstStyle/>
          <a:p>
            <a:pPr algn="ctr">
              <a:lnSpc>
                <a:spcPct val="100000"/>
              </a:lnSpc>
            </a:pPr>
            <a:r>
              <a:rPr kumimoji="1" lang="en-US" altLang="zh-CN" sz="6000">
                <a:ln w="12700">
                  <a:noFill/>
                </a:ln>
                <a:solidFill>
                  <a:srgbClr val="E56F01">
                    <a:alpha val="100000"/>
                  </a:srgbClr>
                </a:solidFill>
                <a:latin typeface="Source Han Sans"/>
                <a:ea typeface="Source Han Sans"/>
                <a:cs typeface="Source Han Sans"/>
              </a:rPr>
              <a:t>目录</a:t>
            </a:r>
            <a:endParaRPr kumimoji="1" lang="zh-CN" altLang="en-US"/>
          </a:p>
        </p:txBody>
      </p:sp>
      <p:sp>
        <p:nvSpPr>
          <p:cNvPr id="25" name="标题 1"/>
          <p:cNvSpPr txBox="1"/>
          <p:nvPr/>
        </p:nvSpPr>
        <p:spPr>
          <a:xfrm rot="0" flipH="0" flipV="0">
            <a:off x="1824080" y="4911322"/>
            <a:ext cx="644987" cy="371553"/>
          </a:xfrm>
          <a:custGeom>
            <a:avLst/>
            <a:gdLst>
              <a:gd name="connsiteX0" fmla="*/ 9270202 w 11906784"/>
              <a:gd name="connsiteY0" fmla="*/ 4100626 h 6859063"/>
              <a:gd name="connsiteX1" fmla="*/ 8969818 w 11906784"/>
              <a:gd name="connsiteY1" fmla="*/ 1879209 h 6859063"/>
              <a:gd name="connsiteX2" fmla="*/ 8956138 w 11906784"/>
              <a:gd name="connsiteY2" fmla="*/ 1827369 h 6859063"/>
              <a:gd name="connsiteX3" fmla="*/ 8706333 w 11906784"/>
              <a:gd name="connsiteY3" fmla="*/ 1869849 h 6859063"/>
              <a:gd name="connsiteX4" fmla="*/ 8704174 w 11906784"/>
              <a:gd name="connsiteY4" fmla="*/ 1887669 h 6859063"/>
              <a:gd name="connsiteX5" fmla="*/ 8702769 w 11906784"/>
              <a:gd name="connsiteY5" fmla="*/ 1901494 h 6859063"/>
              <a:gd name="connsiteX6" fmla="*/ 8697010 w 11906784"/>
              <a:gd name="connsiteY6" fmla="*/ 1956465 h 6859063"/>
              <a:gd name="connsiteX7" fmla="*/ 8295214 w 11906784"/>
              <a:gd name="connsiteY7" fmla="*/ 5804865 h 6859063"/>
              <a:gd name="connsiteX8" fmla="*/ 7956994 w 11906784"/>
              <a:gd name="connsiteY8" fmla="*/ 4193073 h 6859063"/>
              <a:gd name="connsiteX9" fmla="*/ 7872358 w 11906784"/>
              <a:gd name="connsiteY9" fmla="*/ 4106926 h 6859063"/>
              <a:gd name="connsiteX10" fmla="*/ 7829554 w 11906784"/>
              <a:gd name="connsiteY10" fmla="*/ 4100626 h 6859063"/>
              <a:gd name="connsiteX11" fmla="*/ 7774366 w 11906784"/>
              <a:gd name="connsiteY11" fmla="*/ 4100626 h 6859063"/>
              <a:gd name="connsiteX12" fmla="*/ 7172230 w 11906784"/>
              <a:gd name="connsiteY12" fmla="*/ 4100626 h 6859063"/>
              <a:gd name="connsiteX13" fmla="*/ 7169746 w 11906784"/>
              <a:gd name="connsiteY13" fmla="*/ 4079530 h 6859063"/>
              <a:gd name="connsiteX14" fmla="*/ 6709846 w 11906784"/>
              <a:gd name="connsiteY14" fmla="*/ 128241 h 6859063"/>
              <a:gd name="connsiteX15" fmla="*/ 6522646 w 11906784"/>
              <a:gd name="connsiteY15" fmla="*/ 12537 h 6859063"/>
              <a:gd name="connsiteX16" fmla="*/ 6443446 w 11906784"/>
              <a:gd name="connsiteY16" fmla="*/ 162261 h 6859063"/>
              <a:gd name="connsiteX17" fmla="*/ 6013318 w 11906784"/>
              <a:gd name="connsiteY17" fmla="*/ 6057693 h 6859063"/>
              <a:gd name="connsiteX18" fmla="*/ 5997802 w 11906784"/>
              <a:gd name="connsiteY18" fmla="*/ 6268365 h 6859063"/>
              <a:gd name="connsiteX19" fmla="*/ 5382202 w 11906784"/>
              <a:gd name="connsiteY19" fmla="*/ 2469718 h 6859063"/>
              <a:gd name="connsiteX20" fmla="*/ 5273770 w 11906784"/>
              <a:gd name="connsiteY20" fmla="*/ 2339865 h 6859063"/>
              <a:gd name="connsiteX21" fmla="*/ 5116666 w 11906784"/>
              <a:gd name="connsiteY21" fmla="*/ 2474830 h 6859063"/>
              <a:gd name="connsiteX22" fmla="*/ 5115010 w 11906784"/>
              <a:gd name="connsiteY22" fmla="*/ 2488618 h 6859063"/>
              <a:gd name="connsiteX23" fmla="*/ 5108494 w 11906784"/>
              <a:gd name="connsiteY23" fmla="*/ 2543481 h 6859063"/>
              <a:gd name="connsiteX24" fmla="*/ 5004094 w 11906784"/>
              <a:gd name="connsiteY24" fmla="*/ 3421126 h 6859063"/>
              <a:gd name="connsiteX25" fmla="*/ 4923274 w 11906784"/>
              <a:gd name="connsiteY25" fmla="*/ 4100409 h 6859063"/>
              <a:gd name="connsiteX26" fmla="*/ 3381430 w 11906784"/>
              <a:gd name="connsiteY26" fmla="*/ 4105054 h 6859063"/>
              <a:gd name="connsiteX27" fmla="*/ 3374806 w 11906784"/>
              <a:gd name="connsiteY27" fmla="*/ 4105054 h 6859063"/>
              <a:gd name="connsiteX28" fmla="*/ 3135046 w 11906784"/>
              <a:gd name="connsiteY28" fmla="*/ 3108177 h 6859063"/>
              <a:gd name="connsiteX29" fmla="*/ 3121762 w 11906784"/>
              <a:gd name="connsiteY29" fmla="*/ 3058426 h 6859063"/>
              <a:gd name="connsiteX30" fmla="*/ 2996410 w 11906784"/>
              <a:gd name="connsiteY30" fmla="*/ 2982826 h 6859063"/>
              <a:gd name="connsiteX31" fmla="*/ 2904826 w 11906784"/>
              <a:gd name="connsiteY31" fmla="*/ 3081141 h 6859063"/>
              <a:gd name="connsiteX32" fmla="*/ 2902090 w 11906784"/>
              <a:gd name="connsiteY32" fmla="*/ 3098205 h 6859063"/>
              <a:gd name="connsiteX33" fmla="*/ 2894170 w 11906784"/>
              <a:gd name="connsiteY33" fmla="*/ 3152854 h 6859063"/>
              <a:gd name="connsiteX34" fmla="*/ 2862454 w 11906784"/>
              <a:gd name="connsiteY34" fmla="*/ 3371554 h 6859063"/>
              <a:gd name="connsiteX35" fmla="*/ 2570494 w 11906784"/>
              <a:gd name="connsiteY35" fmla="*/ 5388921 h 6859063"/>
              <a:gd name="connsiteX36" fmla="*/ 2333866 w 11906784"/>
              <a:gd name="connsiteY36" fmla="*/ 4237569 h 6859063"/>
              <a:gd name="connsiteX37" fmla="*/ 2250634 w 11906784"/>
              <a:gd name="connsiteY37" fmla="*/ 4162941 h 6859063"/>
              <a:gd name="connsiteX38" fmla="*/ 1767262 w 11906784"/>
              <a:gd name="connsiteY38" fmla="*/ 4169026 h 6859063"/>
              <a:gd name="connsiteX39" fmla="*/ -555 w 11906784"/>
              <a:gd name="connsiteY39" fmla="*/ 4192822 h 6859063"/>
              <a:gd name="connsiteX40" fmla="*/ 2262262 w 11906784"/>
              <a:gd name="connsiteY40" fmla="*/ 4223026 h 6859063"/>
              <a:gd name="connsiteX41" fmla="*/ 2265430 w 11906784"/>
              <a:gd name="connsiteY41" fmla="*/ 4225726 h 6859063"/>
              <a:gd name="connsiteX42" fmla="*/ 2270974 w 11906784"/>
              <a:gd name="connsiteY42" fmla="*/ 4237786 h 6859063"/>
              <a:gd name="connsiteX43" fmla="*/ 2290306 w 11906784"/>
              <a:gd name="connsiteY43" fmla="*/ 4344598 h 6859063"/>
              <a:gd name="connsiteX44" fmla="*/ 2486614 w 11906784"/>
              <a:gd name="connsiteY44" fmla="*/ 5431798 h 6859063"/>
              <a:gd name="connsiteX45" fmla="*/ 2489674 w 11906784"/>
              <a:gd name="connsiteY45" fmla="*/ 5447457 h 6859063"/>
              <a:gd name="connsiteX46" fmla="*/ 2496874 w 11906784"/>
              <a:gd name="connsiteY46" fmla="*/ 5469057 h 6859063"/>
              <a:gd name="connsiteX47" fmla="*/ 2533378 w 11906784"/>
              <a:gd name="connsiteY47" fmla="*/ 5510241 h 6859063"/>
              <a:gd name="connsiteX48" fmla="*/ 2598178 w 11906784"/>
              <a:gd name="connsiteY48" fmla="*/ 5516433 h 6859063"/>
              <a:gd name="connsiteX49" fmla="*/ 2658478 w 11906784"/>
              <a:gd name="connsiteY49" fmla="*/ 5436370 h 6859063"/>
              <a:gd name="connsiteX50" fmla="*/ 2663158 w 11906784"/>
              <a:gd name="connsiteY50" fmla="*/ 5409082 h 6859063"/>
              <a:gd name="connsiteX51" fmla="*/ 3001558 w 11906784"/>
              <a:gd name="connsiteY51" fmla="*/ 3393081 h 6859063"/>
              <a:gd name="connsiteX52" fmla="*/ 3019558 w 11906784"/>
              <a:gd name="connsiteY52" fmla="*/ 3285837 h 6859063"/>
              <a:gd name="connsiteX53" fmla="*/ 3176266 w 11906784"/>
              <a:gd name="connsiteY53" fmla="*/ 4005549 h 6859063"/>
              <a:gd name="connsiteX54" fmla="*/ 3199738 w 11906784"/>
              <a:gd name="connsiteY54" fmla="*/ 4113549 h 6859063"/>
              <a:gd name="connsiteX55" fmla="*/ 3211474 w 11906784"/>
              <a:gd name="connsiteY55" fmla="*/ 4167549 h 6859063"/>
              <a:gd name="connsiteX56" fmla="*/ 3217774 w 11906784"/>
              <a:gd name="connsiteY56" fmla="*/ 4190698 h 6859063"/>
              <a:gd name="connsiteX57" fmla="*/ 3298414 w 11906784"/>
              <a:gd name="connsiteY57" fmla="*/ 4274110 h 6859063"/>
              <a:gd name="connsiteX58" fmla="*/ 3340138 w 11906784"/>
              <a:gd name="connsiteY58" fmla="*/ 4280446 h 6859063"/>
              <a:gd name="connsiteX59" fmla="*/ 3353817 w 11906784"/>
              <a:gd name="connsiteY59" fmla="*/ 4280446 h 6859063"/>
              <a:gd name="connsiteX60" fmla="*/ 3381394 w 11906784"/>
              <a:gd name="connsiteY60" fmla="*/ 4280769 h 6859063"/>
              <a:gd name="connsiteX61" fmla="*/ 4928242 w 11906784"/>
              <a:gd name="connsiteY61" fmla="*/ 4285305 h 6859063"/>
              <a:gd name="connsiteX62" fmla="*/ 4955926 w 11906784"/>
              <a:gd name="connsiteY62" fmla="*/ 4285305 h 6859063"/>
              <a:gd name="connsiteX63" fmla="*/ 5102590 w 11906784"/>
              <a:gd name="connsiteY63" fmla="*/ 4156137 h 6859063"/>
              <a:gd name="connsiteX64" fmla="*/ 5257390 w 11906784"/>
              <a:gd name="connsiteY64" fmla="*/ 2855098 h 6859063"/>
              <a:gd name="connsiteX65" fmla="*/ 5880190 w 11906784"/>
              <a:gd name="connsiteY65" fmla="*/ 6698170 h 6859063"/>
              <a:gd name="connsiteX66" fmla="*/ 5884546 w 11906784"/>
              <a:gd name="connsiteY66" fmla="*/ 6725421 h 6859063"/>
              <a:gd name="connsiteX67" fmla="*/ 5887138 w 11906784"/>
              <a:gd name="connsiteY67" fmla="*/ 6740973 h 6859063"/>
              <a:gd name="connsiteX68" fmla="*/ 6119986 w 11906784"/>
              <a:gd name="connsiteY68" fmla="*/ 6806062 h 6859063"/>
              <a:gd name="connsiteX69" fmla="*/ 6147238 w 11906784"/>
              <a:gd name="connsiteY69" fmla="*/ 6742701 h 6859063"/>
              <a:gd name="connsiteX70" fmla="*/ 6150190 w 11906784"/>
              <a:gd name="connsiteY70" fmla="*/ 6718473 h 6859063"/>
              <a:gd name="connsiteX71" fmla="*/ 6151269 w 11906784"/>
              <a:gd name="connsiteY71" fmla="*/ 6704685 h 6859063"/>
              <a:gd name="connsiteX72" fmla="*/ 6153214 w 11906784"/>
              <a:gd name="connsiteY72" fmla="*/ 6677073 h 6859063"/>
              <a:gd name="connsiteX73" fmla="*/ 6590110 w 11906784"/>
              <a:gd name="connsiteY73" fmla="*/ 696357 h 6859063"/>
              <a:gd name="connsiteX74" fmla="*/ 6973402 w 11906784"/>
              <a:gd name="connsiteY74" fmla="*/ 3990681 h 6859063"/>
              <a:gd name="connsiteX75" fmla="*/ 6992626 w 11906784"/>
              <a:gd name="connsiteY75" fmla="*/ 4155273 h 6859063"/>
              <a:gd name="connsiteX76" fmla="*/ 7139002 w 11906784"/>
              <a:gd name="connsiteY76" fmla="*/ 4285198 h 6859063"/>
              <a:gd name="connsiteX77" fmla="*/ 7789233 w 11906784"/>
              <a:gd name="connsiteY77" fmla="*/ 4285198 h 6859063"/>
              <a:gd name="connsiteX78" fmla="*/ 7802950 w 11906784"/>
              <a:gd name="connsiteY78" fmla="*/ 4351150 h 6859063"/>
              <a:gd name="connsiteX79" fmla="*/ 8181669 w 11906784"/>
              <a:gd name="connsiteY79" fmla="*/ 6162526 h 6859063"/>
              <a:gd name="connsiteX80" fmla="*/ 8444721 w 11906784"/>
              <a:gd name="connsiteY80" fmla="*/ 6151221 h 6859063"/>
              <a:gd name="connsiteX81" fmla="*/ 8843998 w 11906784"/>
              <a:gd name="connsiteY81" fmla="*/ 2327158 h 6859063"/>
              <a:gd name="connsiteX82" fmla="*/ 9053374 w 11906784"/>
              <a:gd name="connsiteY82" fmla="*/ 3874833 h 6859063"/>
              <a:gd name="connsiteX83" fmla="*/ 9083038 w 11906784"/>
              <a:gd name="connsiteY83" fmla="*/ 4093786 h 6859063"/>
              <a:gd name="connsiteX84" fmla="*/ 9101398 w 11906784"/>
              <a:gd name="connsiteY84" fmla="*/ 4196458 h 6859063"/>
              <a:gd name="connsiteX85" fmla="*/ 9229054 w 11906784"/>
              <a:gd name="connsiteY85" fmla="*/ 4285198 h 6859063"/>
              <a:gd name="connsiteX86" fmla="*/ 11906229 w 11906784"/>
              <a:gd name="connsiteY86" fmla="*/ 4285198 h 6859063"/>
              <a:gd name="connsiteX87" fmla="*/ 11906229 w 11906784"/>
              <a:gd name="connsiteY87" fmla="*/ 4100518 h 6859063"/>
              <a:gd name="connsiteX88" fmla="*/ 11521713 w 11906784"/>
              <a:gd name="connsiteY88" fmla="*/ 4100518 h 6859063"/>
              <a:gd name="connsiteX89" fmla="*/ 9270202 w 11906784"/>
              <a:gd name="connsiteY89" fmla="*/ 4100626 h 6859063"/>
              <a:gd name="connsiteX90" fmla="*/ 3048934 w 11906784"/>
              <a:gd name="connsiteY90" fmla="*/ 3111058 h 6859063"/>
              <a:gd name="connsiteX91" fmla="*/ 3048717 w 11906784"/>
              <a:gd name="connsiteY91" fmla="*/ 3111490 h 6859063"/>
              <a:gd name="connsiteX92" fmla="*/ 3048934 w 11906784"/>
              <a:gd name="connsiteY92" fmla="*/ 3110518 h 6859063"/>
              <a:gd name="connsiteX93" fmla="*/ 3048934 w 11906784"/>
              <a:gd name="connsiteY93" fmla="*/ 3110518 h 6859063"/>
              <a:gd name="connsiteX94" fmla="*/ 3048934 w 11906784"/>
              <a:gd name="connsiteY94" fmla="*/ 3111058 h 6859063"/>
              <a:gd name="connsiteX95" fmla="*/ 5198134 w 11906784"/>
              <a:gd name="connsiteY95" fmla="*/ 2488941 h 6859063"/>
              <a:gd name="connsiteX96" fmla="*/ 5198134 w 11906784"/>
              <a:gd name="connsiteY96" fmla="*/ 2489265 h 6859063"/>
              <a:gd name="connsiteX97" fmla="*/ 5197990 w 11906784"/>
              <a:gd name="connsiteY97" fmla="*/ 2488941 h 6859063"/>
            </a:gdLst>
            <a:rect l="l" t="t" r="r" b="b"/>
            <a:pathLst>
              <a:path w="11906784" h="6859063">
                <a:moveTo>
                  <a:pt x="9270202" y="4100626"/>
                </a:moveTo>
                <a:cubicBezTo>
                  <a:pt x="9217426" y="3709918"/>
                  <a:pt x="9016762" y="2226645"/>
                  <a:pt x="8969818" y="1879209"/>
                </a:cubicBezTo>
                <a:cubicBezTo>
                  <a:pt x="8967655" y="1861384"/>
                  <a:pt x="8963052" y="1843941"/>
                  <a:pt x="8956138" y="1827369"/>
                </a:cubicBezTo>
                <a:cubicBezTo>
                  <a:pt x="8894074" y="1695609"/>
                  <a:pt x="8723074" y="1737369"/>
                  <a:pt x="8706333" y="1869849"/>
                </a:cubicBezTo>
                <a:cubicBezTo>
                  <a:pt x="8704713" y="1881477"/>
                  <a:pt x="8704929" y="1882017"/>
                  <a:pt x="8704174" y="1887669"/>
                </a:cubicBezTo>
                <a:lnTo>
                  <a:pt x="8702769" y="1901494"/>
                </a:lnTo>
                <a:lnTo>
                  <a:pt x="8697010" y="1956465"/>
                </a:lnTo>
                <a:cubicBezTo>
                  <a:pt x="8576949" y="3106269"/>
                  <a:pt x="8421357" y="4596490"/>
                  <a:pt x="8295214" y="5804865"/>
                </a:cubicBezTo>
                <a:cubicBezTo>
                  <a:pt x="8188186" y="5293450"/>
                  <a:pt x="8057074" y="4652326"/>
                  <a:pt x="7956994" y="4193073"/>
                </a:cubicBezTo>
                <a:cubicBezTo>
                  <a:pt x="7945690" y="4158730"/>
                  <a:pt x="7913541" y="4119741"/>
                  <a:pt x="7872358" y="4106926"/>
                </a:cubicBezTo>
                <a:cubicBezTo>
                  <a:pt x="7859110" y="4101165"/>
                  <a:pt x="7831930" y="4100409"/>
                  <a:pt x="7829554" y="4100626"/>
                </a:cubicBezTo>
                <a:lnTo>
                  <a:pt x="7774366" y="4100626"/>
                </a:lnTo>
                <a:cubicBezTo>
                  <a:pt x="7594366" y="4100626"/>
                  <a:pt x="7352590" y="4100626"/>
                  <a:pt x="7172230" y="4100626"/>
                </a:cubicBezTo>
                <a:lnTo>
                  <a:pt x="7169746" y="4079530"/>
                </a:lnTo>
                <a:cubicBezTo>
                  <a:pt x="7033702" y="2912013"/>
                  <a:pt x="6846069" y="1297521"/>
                  <a:pt x="6709846" y="128241"/>
                </a:cubicBezTo>
                <a:cubicBezTo>
                  <a:pt x="6702214" y="39681"/>
                  <a:pt x="6612933" y="-30699"/>
                  <a:pt x="6522646" y="12537"/>
                </a:cubicBezTo>
                <a:cubicBezTo>
                  <a:pt x="6460905" y="43389"/>
                  <a:pt x="6444958" y="104337"/>
                  <a:pt x="6443446" y="162261"/>
                </a:cubicBezTo>
                <a:cubicBezTo>
                  <a:pt x="6336994" y="1637145"/>
                  <a:pt x="6118078" y="4599837"/>
                  <a:pt x="6013318" y="6057693"/>
                </a:cubicBezTo>
                <a:cubicBezTo>
                  <a:pt x="6009718" y="6104746"/>
                  <a:pt x="6003994" y="6182073"/>
                  <a:pt x="5997802" y="6268365"/>
                </a:cubicBezTo>
                <a:cubicBezTo>
                  <a:pt x="5802646" y="5063122"/>
                  <a:pt x="5565802" y="3607569"/>
                  <a:pt x="5382202" y="2469718"/>
                </a:cubicBezTo>
                <a:cubicBezTo>
                  <a:pt x="5376766" y="2413090"/>
                  <a:pt x="5339002" y="2352249"/>
                  <a:pt x="5273770" y="2339865"/>
                </a:cubicBezTo>
                <a:cubicBezTo>
                  <a:pt x="5186830" y="2322801"/>
                  <a:pt x="5120878" y="2396818"/>
                  <a:pt x="5116666" y="2474830"/>
                </a:cubicBezTo>
                <a:lnTo>
                  <a:pt x="5115010" y="2488618"/>
                </a:lnTo>
                <a:lnTo>
                  <a:pt x="5108494" y="2543481"/>
                </a:lnTo>
                <a:lnTo>
                  <a:pt x="5004094" y="3421126"/>
                </a:lnTo>
                <a:cubicBezTo>
                  <a:pt x="4984762" y="3584313"/>
                  <a:pt x="4944766" y="3919077"/>
                  <a:pt x="4923274" y="4100409"/>
                </a:cubicBezTo>
                <a:cubicBezTo>
                  <a:pt x="4418266" y="4098322"/>
                  <a:pt x="3886474" y="4097565"/>
                  <a:pt x="3381430" y="4105054"/>
                </a:cubicBezTo>
                <a:lnTo>
                  <a:pt x="3374806" y="4105054"/>
                </a:lnTo>
                <a:cubicBezTo>
                  <a:pt x="3334414" y="3939022"/>
                  <a:pt x="3163810" y="3224241"/>
                  <a:pt x="3135046" y="3108177"/>
                </a:cubicBezTo>
                <a:cubicBezTo>
                  <a:pt x="3131770" y="3094173"/>
                  <a:pt x="3126874" y="3073222"/>
                  <a:pt x="3121762" y="3058426"/>
                </a:cubicBezTo>
                <a:cubicBezTo>
                  <a:pt x="3105814" y="3011049"/>
                  <a:pt x="3052462" y="2970981"/>
                  <a:pt x="2996410" y="2982826"/>
                </a:cubicBezTo>
                <a:cubicBezTo>
                  <a:pt x="2947198" y="2991933"/>
                  <a:pt x="2911126" y="3037365"/>
                  <a:pt x="2904826" y="3081141"/>
                </a:cubicBezTo>
                <a:cubicBezTo>
                  <a:pt x="2902846" y="3091473"/>
                  <a:pt x="2902954" y="3092769"/>
                  <a:pt x="2902090" y="3098205"/>
                </a:cubicBezTo>
                <a:lnTo>
                  <a:pt x="2894170" y="3152854"/>
                </a:lnTo>
                <a:lnTo>
                  <a:pt x="2862454" y="3371554"/>
                </a:lnTo>
                <a:cubicBezTo>
                  <a:pt x="2776378" y="3973581"/>
                  <a:pt x="2654806" y="4787110"/>
                  <a:pt x="2570494" y="5388921"/>
                </a:cubicBezTo>
                <a:cubicBezTo>
                  <a:pt x="2516494" y="5126122"/>
                  <a:pt x="2376778" y="4446405"/>
                  <a:pt x="2333866" y="4237569"/>
                </a:cubicBezTo>
                <a:cubicBezTo>
                  <a:pt x="2328106" y="4195990"/>
                  <a:pt x="2299090" y="4157937"/>
                  <a:pt x="2250634" y="4162941"/>
                </a:cubicBezTo>
                <a:cubicBezTo>
                  <a:pt x="2227810" y="4163265"/>
                  <a:pt x="1804234" y="4168486"/>
                  <a:pt x="1767262" y="4169026"/>
                </a:cubicBezTo>
                <a:lnTo>
                  <a:pt x="-555" y="4192822"/>
                </a:lnTo>
                <a:cubicBezTo>
                  <a:pt x="389290" y="4197826"/>
                  <a:pt x="1891462" y="4218886"/>
                  <a:pt x="2262262" y="4223026"/>
                </a:cubicBezTo>
                <a:cubicBezTo>
                  <a:pt x="2263470" y="4223731"/>
                  <a:pt x="2264542" y="4224645"/>
                  <a:pt x="2265430" y="4225726"/>
                </a:cubicBezTo>
                <a:cubicBezTo>
                  <a:pt x="2268074" y="4229329"/>
                  <a:pt x="2269960" y="4233432"/>
                  <a:pt x="2270974" y="4237786"/>
                </a:cubicBezTo>
                <a:lnTo>
                  <a:pt x="2290306" y="4344598"/>
                </a:lnTo>
                <a:cubicBezTo>
                  <a:pt x="2318530" y="4487805"/>
                  <a:pt x="2454466" y="5271273"/>
                  <a:pt x="2486614" y="5431798"/>
                </a:cubicBezTo>
                <a:cubicBezTo>
                  <a:pt x="2487585" y="5436801"/>
                  <a:pt x="2487802" y="5439285"/>
                  <a:pt x="2489674" y="5447457"/>
                </a:cubicBezTo>
                <a:cubicBezTo>
                  <a:pt x="2491328" y="5454885"/>
                  <a:pt x="2493741" y="5462123"/>
                  <a:pt x="2496874" y="5469057"/>
                </a:cubicBezTo>
                <a:cubicBezTo>
                  <a:pt x="2504427" y="5486271"/>
                  <a:pt x="2517195" y="5500677"/>
                  <a:pt x="2533378" y="5510241"/>
                </a:cubicBezTo>
                <a:cubicBezTo>
                  <a:pt x="2553073" y="5521556"/>
                  <a:pt x="2576696" y="5523813"/>
                  <a:pt x="2598178" y="5516433"/>
                </a:cubicBezTo>
                <a:cubicBezTo>
                  <a:pt x="2634574" y="5502754"/>
                  <a:pt x="2653690" y="5470390"/>
                  <a:pt x="2658478" y="5436370"/>
                </a:cubicBezTo>
                <a:lnTo>
                  <a:pt x="2663158" y="5409082"/>
                </a:lnTo>
                <a:cubicBezTo>
                  <a:pt x="2763417" y="4808494"/>
                  <a:pt x="2902378" y="3995577"/>
                  <a:pt x="3001558" y="3393081"/>
                </a:cubicBezTo>
                <a:cubicBezTo>
                  <a:pt x="3004690" y="3375081"/>
                  <a:pt x="3011746" y="3332565"/>
                  <a:pt x="3019558" y="3285837"/>
                </a:cubicBezTo>
                <a:lnTo>
                  <a:pt x="3176266" y="4005549"/>
                </a:lnTo>
                <a:lnTo>
                  <a:pt x="3199738" y="4113549"/>
                </a:lnTo>
                <a:lnTo>
                  <a:pt x="3211474" y="4167549"/>
                </a:lnTo>
                <a:cubicBezTo>
                  <a:pt x="3213116" y="4175383"/>
                  <a:pt x="3215219" y="4183112"/>
                  <a:pt x="3217774" y="4190698"/>
                </a:cubicBezTo>
                <a:cubicBezTo>
                  <a:pt x="3231382" y="4227850"/>
                  <a:pt x="3257374" y="4260322"/>
                  <a:pt x="3298414" y="4274110"/>
                </a:cubicBezTo>
                <a:cubicBezTo>
                  <a:pt x="3311338" y="4279978"/>
                  <a:pt x="3340138" y="4280878"/>
                  <a:pt x="3340138" y="4280446"/>
                </a:cubicBezTo>
                <a:lnTo>
                  <a:pt x="3353817" y="4280446"/>
                </a:lnTo>
                <a:lnTo>
                  <a:pt x="3381394" y="4280769"/>
                </a:lnTo>
                <a:cubicBezTo>
                  <a:pt x="3886617" y="4287969"/>
                  <a:pt x="4424206" y="4287969"/>
                  <a:pt x="4928242" y="4285305"/>
                </a:cubicBezTo>
                <a:lnTo>
                  <a:pt x="4955926" y="4285305"/>
                </a:lnTo>
                <a:cubicBezTo>
                  <a:pt x="5034046" y="4291930"/>
                  <a:pt x="5095102" y="4230550"/>
                  <a:pt x="5102590" y="4156137"/>
                </a:cubicBezTo>
                <a:cubicBezTo>
                  <a:pt x="5144206" y="3806937"/>
                  <a:pt x="5206270" y="3284937"/>
                  <a:pt x="5257390" y="2855098"/>
                </a:cubicBezTo>
                <a:cubicBezTo>
                  <a:pt x="5453518" y="4066605"/>
                  <a:pt x="5693710" y="5542137"/>
                  <a:pt x="5880190" y="6698170"/>
                </a:cubicBezTo>
                <a:lnTo>
                  <a:pt x="5884546" y="6725421"/>
                </a:lnTo>
                <a:lnTo>
                  <a:pt x="5887138" y="6740973"/>
                </a:lnTo>
                <a:cubicBezTo>
                  <a:pt x="5905498" y="6858621"/>
                  <a:pt x="6047733" y="6901678"/>
                  <a:pt x="6119986" y="6806062"/>
                </a:cubicBezTo>
                <a:cubicBezTo>
                  <a:pt x="6133808" y="6787311"/>
                  <a:pt x="6143132" y="6765632"/>
                  <a:pt x="6147238" y="6742701"/>
                </a:cubicBezTo>
                <a:cubicBezTo>
                  <a:pt x="6148728" y="6734695"/>
                  <a:pt x="6149715" y="6726603"/>
                  <a:pt x="6150190" y="6718473"/>
                </a:cubicBezTo>
                <a:lnTo>
                  <a:pt x="6151269" y="6704685"/>
                </a:lnTo>
                <a:lnTo>
                  <a:pt x="6153214" y="6677073"/>
                </a:lnTo>
                <a:cubicBezTo>
                  <a:pt x="6267946" y="5087350"/>
                  <a:pt x="6461446" y="2471986"/>
                  <a:pt x="6590110" y="696357"/>
                </a:cubicBezTo>
                <a:cubicBezTo>
                  <a:pt x="6712869" y="1751158"/>
                  <a:pt x="6862702" y="3040858"/>
                  <a:pt x="6973402" y="3990681"/>
                </a:cubicBezTo>
                <a:cubicBezTo>
                  <a:pt x="6977650" y="4026681"/>
                  <a:pt x="6988522" y="4120605"/>
                  <a:pt x="6992626" y="4155273"/>
                </a:cubicBezTo>
                <a:cubicBezTo>
                  <a:pt x="6999826" y="4229794"/>
                  <a:pt x="7060774" y="4291822"/>
                  <a:pt x="7139002" y="4285198"/>
                </a:cubicBezTo>
                <a:cubicBezTo>
                  <a:pt x="7339341" y="4285198"/>
                  <a:pt x="7583133" y="4285198"/>
                  <a:pt x="7789233" y="4285198"/>
                </a:cubicBezTo>
                <a:cubicBezTo>
                  <a:pt x="7793914" y="4307914"/>
                  <a:pt x="7799241" y="4333762"/>
                  <a:pt x="7802950" y="4351150"/>
                </a:cubicBezTo>
                <a:cubicBezTo>
                  <a:pt x="7911490" y="4869837"/>
                  <a:pt x="8073346" y="5644593"/>
                  <a:pt x="8181669" y="6162526"/>
                </a:cubicBezTo>
                <a:cubicBezTo>
                  <a:pt x="8212630" y="6331726"/>
                  <a:pt x="8428198" y="6317793"/>
                  <a:pt x="8444721" y="6151221"/>
                </a:cubicBezTo>
                <a:cubicBezTo>
                  <a:pt x="8564026" y="5008473"/>
                  <a:pt x="8718502" y="3529990"/>
                  <a:pt x="8843998" y="2327158"/>
                </a:cubicBezTo>
                <a:lnTo>
                  <a:pt x="9053374" y="3874833"/>
                </a:lnTo>
                <a:lnTo>
                  <a:pt x="9083038" y="4093786"/>
                </a:lnTo>
                <a:cubicBezTo>
                  <a:pt x="9087790" y="4123233"/>
                  <a:pt x="9090238" y="4167981"/>
                  <a:pt x="9101398" y="4196458"/>
                </a:cubicBezTo>
                <a:cubicBezTo>
                  <a:pt x="9118966" y="4247182"/>
                  <a:pt x="9173398" y="4288905"/>
                  <a:pt x="9229054" y="4285198"/>
                </a:cubicBezTo>
                <a:cubicBezTo>
                  <a:pt x="10068141" y="4285198"/>
                  <a:pt x="11034346" y="4285198"/>
                  <a:pt x="11906229" y="4285198"/>
                </a:cubicBezTo>
                <a:lnTo>
                  <a:pt x="11906229" y="4100518"/>
                </a:lnTo>
                <a:lnTo>
                  <a:pt x="11521713" y="4100518"/>
                </a:lnTo>
                <a:cubicBezTo>
                  <a:pt x="10862662" y="4100626"/>
                  <a:pt x="9937641" y="4100733"/>
                  <a:pt x="9270202" y="4100626"/>
                </a:cubicBezTo>
                <a:close/>
                <a:moveTo>
                  <a:pt x="3048934" y="3111058"/>
                </a:moveTo>
                <a:cubicBezTo>
                  <a:pt x="3048906" y="3111220"/>
                  <a:pt x="3048831" y="3111370"/>
                  <a:pt x="3048717" y="3111490"/>
                </a:cubicBezTo>
                <a:cubicBezTo>
                  <a:pt x="3048717" y="3110733"/>
                  <a:pt x="3048934" y="3110409"/>
                  <a:pt x="3048934" y="3110518"/>
                </a:cubicBezTo>
                <a:cubicBezTo>
                  <a:pt x="3048934" y="3110626"/>
                  <a:pt x="3048934" y="3110518"/>
                  <a:pt x="3048934" y="3110518"/>
                </a:cubicBezTo>
                <a:cubicBezTo>
                  <a:pt x="3048950" y="3110697"/>
                  <a:pt x="3048950" y="3110878"/>
                  <a:pt x="3048934" y="3111058"/>
                </a:cubicBezTo>
                <a:close/>
                <a:moveTo>
                  <a:pt x="5198134" y="2488941"/>
                </a:moveTo>
                <a:cubicBezTo>
                  <a:pt x="5198134" y="2488401"/>
                  <a:pt x="5198134" y="2488618"/>
                  <a:pt x="5198134" y="2489265"/>
                </a:cubicBezTo>
                <a:cubicBezTo>
                  <a:pt x="5198104" y="2489150"/>
                  <a:pt x="5198055" y="2489041"/>
                  <a:pt x="5197990" y="2488941"/>
                </a:cubicBezTo>
                <a:close/>
              </a:path>
            </a:pathLst>
          </a:custGeom>
          <a:gradFill>
            <a:gsLst>
              <a:gs pos="0">
                <a:schemeClr val="accent2">
                  <a:lumMod val="60000"/>
                  <a:lumOff val="40000"/>
                  <a:alpha val="56000"/>
                </a:schemeClr>
              </a:gs>
              <a:gs pos="100000">
                <a:schemeClr val="accent2">
                  <a:alpha val="47000"/>
                </a:schemeClr>
              </a:gs>
            </a:gsLst>
            <a:lin ang="2700000" scaled="0"/>
          </a:gradFill>
          <a:ln w="3597" cap="flat">
            <a:no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rot="0" flipH="0" flipV="0">
            <a:off x="775307" y="4681600"/>
            <a:ext cx="9906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6350">
                  <a:solidFill>
                    <a:srgbClr val="89C700">
                      <a:alpha val="100000"/>
                    </a:srgbClr>
                  </a:solidFill>
                </a:ln>
                <a:solidFill>
                  <a:srgbClr val="000000">
                    <a:alpha val="100000"/>
                  </a:srgbClr>
                </a:solidFill>
                <a:latin typeface="Source Han Sans"/>
                <a:ea typeface="Source Han Sans"/>
                <a:cs typeface="Source Han Sans"/>
              </a:rPr>
              <a:t>05</a:t>
            </a:r>
            <a:endParaRPr kumimoji="1" lang="zh-CN" altLang="en-US"/>
          </a:p>
        </p:txBody>
      </p:sp>
      <p:sp>
        <p:nvSpPr>
          <p:cNvPr id="27" name="标题 1"/>
          <p:cNvSpPr txBox="1"/>
          <p:nvPr/>
        </p:nvSpPr>
        <p:spPr>
          <a:xfrm rot="0" flipH="0" flipV="0">
            <a:off x="2655475" y="4666039"/>
            <a:ext cx="3211458" cy="830997"/>
          </a:xfrm>
          <a:prstGeom prst="rect">
            <a:avLst/>
          </a:prstGeom>
          <a:noFill/>
          <a:ln>
            <a:noFill/>
          </a:ln>
        </p:spPr>
        <p:txBody>
          <a:bodyPr vert="horz" wrap="square" lIns="0" tIns="0" rIns="0" bIns="0" rtlCol="0" anchor="ctr"/>
          <a:lstStyle/>
          <a:p>
            <a:pPr algn="l">
              <a:lnSpc>
                <a:spcPct val="100000"/>
              </a:lnSpc>
            </a:pPr>
            <a:r>
              <a:rPr kumimoji="1" lang="en-US" altLang="zh-CN" sz="3200">
                <a:ln w="12700">
                  <a:noFill/>
                </a:ln>
                <a:solidFill>
                  <a:srgbClr val="E56F01">
                    <a:alpha val="100000"/>
                  </a:srgbClr>
                </a:solidFill>
                <a:latin typeface="Source Han Sans"/>
                <a:ea typeface="Source Han Sans"/>
                <a:cs typeface="Source Han Sans"/>
              </a:rPr>
              <a:t>5.项目总结与展望</a:t>
            </a:r>
            <a:endParaRPr kumimoji="1" lang="zh-CN" alt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1" flipV="0">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flipH="0" flipV="0">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0" flipV="0">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0" flipH="0" flipV="0">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1" flipV="0">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flipH="0" flipV="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
          <p:cNvPicPr>
            <a:picLocks noChangeAspect="1"/>
          </p:cNvPicPr>
          <p:nvPr/>
        </p:nvPicPr>
        <p:blipFill>
          <a:blip r:embed="rId2">
            <a:alphaModFix amt="100000"/>
          </a:blip>
          <a:srcRect l="0" t="0" r="0" b="0"/>
          <a:stretch>
            <a:fillRect/>
          </a:stretch>
        </p:blipFill>
        <p:spPr>
          <a:xfrm rot="0" flipH="0" flipV="0">
            <a:off x="3568960" y="5756591"/>
            <a:ext cx="1264298" cy="842865"/>
          </a:xfrm>
          <a:prstGeom prst="rect">
            <a:avLst/>
          </a:prstGeom>
          <a:noFill/>
          <a:ln>
            <a:noFill/>
          </a:ln>
        </p:spPr>
      </p:pic>
      <p:sp>
        <p:nvSpPr>
          <p:cNvPr id="14" name="标题 1"/>
          <p:cNvSpPr txBox="1"/>
          <p:nvPr/>
        </p:nvSpPr>
        <p:spPr>
          <a:xfrm rot="0" flipH="0"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1" flipV="0">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flipH="0" flipV="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flipH="0" flipV="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rot="0" flipH="0"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0"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1.项目概述</a:t>
            </a:r>
            <a:endParaRPr kumimoji="1" lang="zh-CN" altLang="en-US"/>
          </a:p>
        </p:txBody>
      </p:sp>
      <p:sp>
        <p:nvSpPr>
          <p:cNvPr id="27" name="标题 1"/>
          <p:cNvSpPr txBox="1"/>
          <p:nvPr/>
        </p:nvSpPr>
        <p:spPr>
          <a:xfrm rot="0" flipH="0" flipV="0">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01</a:t>
            </a:r>
            <a:endParaRPr kumimoji="1" lang="zh-CN" altLang="en-US"/>
          </a:p>
        </p:txBody>
      </p:sp>
      <p:sp>
        <p:nvSpPr>
          <p:cNvPr id="28" name="标题 1"/>
          <p:cNvSpPr txBox="1"/>
          <p:nvPr/>
        </p:nvSpPr>
        <p:spPr>
          <a:xfrm rot="0" flipH="0" flipV="0">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flipH="0" flipV="0">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flipH="0" flipV="0">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rot="0" flipH="0"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0" flipH="0" flipV="0">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rot="0" flipH="0" flipV="0">
            <a:off x="3126019" y="5042358"/>
            <a:ext cx="1707239" cy="0"/>
          </a:xfrm>
          <a:prstGeom prst="line">
            <a:avLst/>
          </a:prstGeom>
          <a:noFill/>
          <a:ln w="6350" cap="sq">
            <a:solidFill>
              <a:schemeClr val="bg1"/>
            </a:solidFill>
            <a:miter/>
          </a:ln>
        </p:spPr>
      </p:cxnSp>
      <p:cxnSp>
        <p:nvCxnSpPr>
          <p:cNvPr id="34" name="标题 1"/>
          <p:cNvCxnSpPr/>
          <p:nvPr/>
        </p:nvCxnSpPr>
        <p:spPr>
          <a:xfrm rot="0" flipH="0" flipV="0">
            <a:off x="7448102" y="5042358"/>
            <a:ext cx="1707239" cy="0"/>
          </a:xfrm>
          <a:prstGeom prst="line">
            <a:avLst/>
          </a:prstGeom>
          <a:noFill/>
          <a:ln w="6350" cap="sq">
            <a:solidFill>
              <a:schemeClr val="bg1"/>
            </a:solidFill>
            <a:miter/>
          </a:ln>
        </p:spPr>
      </p:cxnSp>
    </p:spTree>
  </p:cSld>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248324" y="1307480"/>
            <a:ext cx="8950544" cy="1345021"/>
          </a:xfrm>
          <a:prstGeom prst="roundRect">
            <a:avLst>
              <a:gd name="adj" fmla="val 8527"/>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993132" y="1230880"/>
            <a:ext cx="1730022" cy="1498220"/>
          </a:xfrm>
          <a:custGeom>
            <a:avLst/>
            <a:gdLst>
              <a:gd name="connsiteX0" fmla="*/ 354270 w 2454443"/>
              <a:gd name="connsiteY0" fmla="*/ 0 h 2125579"/>
              <a:gd name="connsiteX1" fmla="*/ 733926 w 2454443"/>
              <a:gd name="connsiteY1" fmla="*/ 0 h 2125579"/>
              <a:gd name="connsiteX2" fmla="*/ 1062790 w 2454443"/>
              <a:gd name="connsiteY2" fmla="*/ 328864 h 2125579"/>
              <a:gd name="connsiteX3" fmla="*/ 1391654 w 2454443"/>
              <a:gd name="connsiteY3" fmla="*/ 0 h 2125579"/>
              <a:gd name="connsiteX4" fmla="*/ 1771309 w 2454443"/>
              <a:gd name="connsiteY4" fmla="*/ 0 h 2125579"/>
              <a:gd name="connsiteX5" fmla="*/ 2125579 w 2454443"/>
              <a:gd name="connsiteY5" fmla="*/ 354270 h 2125579"/>
              <a:gd name="connsiteX6" fmla="*/ 2125579 w 2454443"/>
              <a:gd name="connsiteY6" fmla="*/ 733926 h 2125579"/>
              <a:gd name="connsiteX7" fmla="*/ 2454443 w 2454443"/>
              <a:gd name="connsiteY7" fmla="*/ 1062790 h 2125579"/>
              <a:gd name="connsiteX8" fmla="*/ 2125579 w 2454443"/>
              <a:gd name="connsiteY8" fmla="*/ 1391654 h 2125579"/>
              <a:gd name="connsiteX9" fmla="*/ 2125579 w 2454443"/>
              <a:gd name="connsiteY9" fmla="*/ 1771309 h 2125579"/>
              <a:gd name="connsiteX10" fmla="*/ 1771309 w 2454443"/>
              <a:gd name="connsiteY10" fmla="*/ 2125579 h 2125579"/>
              <a:gd name="connsiteX11" fmla="*/ 354270 w 2454443"/>
              <a:gd name="connsiteY11" fmla="*/ 2125579 h 2125579"/>
              <a:gd name="connsiteX12" fmla="*/ 0 w 2454443"/>
              <a:gd name="connsiteY12" fmla="*/ 1771309 h 2125579"/>
              <a:gd name="connsiteX13" fmla="*/ 0 w 2454443"/>
              <a:gd name="connsiteY13" fmla="*/ 354270 h 2125579"/>
              <a:gd name="connsiteX14" fmla="*/ 354270 w 2454443"/>
              <a:gd name="connsiteY14" fmla="*/ 0 h 2125579"/>
            </a:gdLst>
            <a:rect l="l" t="t" r="r" b="b"/>
            <a:pathLst>
              <a:path w="2454443" h="2125579">
                <a:moveTo>
                  <a:pt x="354270" y="0"/>
                </a:moveTo>
                <a:lnTo>
                  <a:pt x="733926" y="0"/>
                </a:lnTo>
                <a:cubicBezTo>
                  <a:pt x="733926" y="181627"/>
                  <a:pt x="881163" y="328864"/>
                  <a:pt x="1062790" y="328864"/>
                </a:cubicBezTo>
                <a:cubicBezTo>
                  <a:pt x="1244417" y="328864"/>
                  <a:pt x="1391654" y="181627"/>
                  <a:pt x="1391654" y="0"/>
                </a:cubicBezTo>
                <a:lnTo>
                  <a:pt x="1771309" y="0"/>
                </a:lnTo>
                <a:cubicBezTo>
                  <a:pt x="1966967" y="0"/>
                  <a:pt x="2125579" y="158612"/>
                  <a:pt x="2125579" y="354270"/>
                </a:cubicBezTo>
                <a:lnTo>
                  <a:pt x="2125579" y="733926"/>
                </a:lnTo>
                <a:cubicBezTo>
                  <a:pt x="2307206" y="733926"/>
                  <a:pt x="2454443" y="881163"/>
                  <a:pt x="2454443" y="1062790"/>
                </a:cubicBezTo>
                <a:cubicBezTo>
                  <a:pt x="2454443" y="1244417"/>
                  <a:pt x="2307206" y="1391654"/>
                  <a:pt x="2125579" y="1391654"/>
                </a:cubicBezTo>
                <a:lnTo>
                  <a:pt x="2125579" y="1771309"/>
                </a:lnTo>
                <a:cubicBezTo>
                  <a:pt x="2125579" y="1966967"/>
                  <a:pt x="1966967" y="2125579"/>
                  <a:pt x="1771309" y="2125579"/>
                </a:cubicBezTo>
                <a:lnTo>
                  <a:pt x="354270" y="2125579"/>
                </a:lnTo>
                <a:cubicBezTo>
                  <a:pt x="158612" y="2125579"/>
                  <a:pt x="0" y="1966967"/>
                  <a:pt x="0" y="1771309"/>
                </a:cubicBezTo>
                <a:lnTo>
                  <a:pt x="0" y="354270"/>
                </a:lnTo>
                <a:cubicBezTo>
                  <a:pt x="0" y="158612"/>
                  <a:pt x="158612" y="0"/>
                  <a:pt x="354270"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454974" y="1733786"/>
            <a:ext cx="562442" cy="492408"/>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0" flipV="0">
            <a:off x="2964318" y="1865542"/>
            <a:ext cx="7980549" cy="665800"/>
          </a:xfrm>
          <a:prstGeom prst="rect">
            <a:avLst/>
          </a:prstGeom>
          <a:noFill/>
          <a:ln>
            <a:noFill/>
          </a:ln>
        </p:spPr>
        <p:txBody>
          <a:bodyPr vert="horz" wrap="square" lIns="0" tIns="0" rIns="0" bIns="0" rtlCol="0" anchor="t"/>
          <a:lstStyle/>
          <a:p>
            <a:pPr algn="l">
              <a:lnSpc>
                <a:spcPct val="150000"/>
              </a:lnSpc>
            </a:pPr>
            <a:r>
              <a:rPr kumimoji="1" lang="en-US" altLang="zh-CN" sz="996">
                <a:ln w="12700">
                  <a:noFill/>
                </a:ln>
                <a:solidFill>
                  <a:srgbClr val="262626">
                    <a:alpha val="100000"/>
                  </a:srgbClr>
                </a:solidFill>
                <a:latin typeface="Source Han Sans"/>
                <a:ea typeface="Source Han Sans"/>
                <a:cs typeface="Source Han Sans"/>
              </a:rPr>
              <a:t>图像分割是计算机视觉中的关键技术，用于将图像划分为多个部分或对象，以便进行进一步分析和处理。
随着深度学习的发展，基于卷积神经网络的图像分割方法取得了显著进展，BASNet是其中的优秀代表。</a:t>
            </a:r>
            <a:endParaRPr kumimoji="1" lang="zh-CN" altLang="en-US"/>
          </a:p>
        </p:txBody>
      </p:sp>
      <p:sp>
        <p:nvSpPr>
          <p:cNvPr id="7" name="标题 1"/>
          <p:cNvSpPr txBox="1"/>
          <p:nvPr/>
        </p:nvSpPr>
        <p:spPr>
          <a:xfrm rot="0" flipH="0" flipV="0">
            <a:off x="2248324" y="2959690"/>
            <a:ext cx="8945479" cy="1345021"/>
          </a:xfrm>
          <a:prstGeom prst="roundRect">
            <a:avLst>
              <a:gd name="adj" fmla="val 8527"/>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993132" y="2883090"/>
            <a:ext cx="1730022" cy="1498220"/>
          </a:xfrm>
          <a:custGeom>
            <a:avLst/>
            <a:gdLst>
              <a:gd name="connsiteX0" fmla="*/ 354270 w 2454443"/>
              <a:gd name="connsiteY0" fmla="*/ 0 h 2125579"/>
              <a:gd name="connsiteX1" fmla="*/ 733926 w 2454443"/>
              <a:gd name="connsiteY1" fmla="*/ 0 h 2125579"/>
              <a:gd name="connsiteX2" fmla="*/ 1062790 w 2454443"/>
              <a:gd name="connsiteY2" fmla="*/ 328864 h 2125579"/>
              <a:gd name="connsiteX3" fmla="*/ 1391654 w 2454443"/>
              <a:gd name="connsiteY3" fmla="*/ 0 h 2125579"/>
              <a:gd name="connsiteX4" fmla="*/ 1771309 w 2454443"/>
              <a:gd name="connsiteY4" fmla="*/ 0 h 2125579"/>
              <a:gd name="connsiteX5" fmla="*/ 2125579 w 2454443"/>
              <a:gd name="connsiteY5" fmla="*/ 354270 h 2125579"/>
              <a:gd name="connsiteX6" fmla="*/ 2125579 w 2454443"/>
              <a:gd name="connsiteY6" fmla="*/ 733926 h 2125579"/>
              <a:gd name="connsiteX7" fmla="*/ 2454443 w 2454443"/>
              <a:gd name="connsiteY7" fmla="*/ 1062790 h 2125579"/>
              <a:gd name="connsiteX8" fmla="*/ 2125579 w 2454443"/>
              <a:gd name="connsiteY8" fmla="*/ 1391654 h 2125579"/>
              <a:gd name="connsiteX9" fmla="*/ 2125579 w 2454443"/>
              <a:gd name="connsiteY9" fmla="*/ 1771309 h 2125579"/>
              <a:gd name="connsiteX10" fmla="*/ 1771309 w 2454443"/>
              <a:gd name="connsiteY10" fmla="*/ 2125579 h 2125579"/>
              <a:gd name="connsiteX11" fmla="*/ 354270 w 2454443"/>
              <a:gd name="connsiteY11" fmla="*/ 2125579 h 2125579"/>
              <a:gd name="connsiteX12" fmla="*/ 0 w 2454443"/>
              <a:gd name="connsiteY12" fmla="*/ 1771309 h 2125579"/>
              <a:gd name="connsiteX13" fmla="*/ 0 w 2454443"/>
              <a:gd name="connsiteY13" fmla="*/ 354270 h 2125579"/>
              <a:gd name="connsiteX14" fmla="*/ 354270 w 2454443"/>
              <a:gd name="connsiteY14" fmla="*/ 0 h 2125579"/>
            </a:gdLst>
            <a:rect l="l" t="t" r="r" b="b"/>
            <a:pathLst>
              <a:path w="2454443" h="2125579">
                <a:moveTo>
                  <a:pt x="354270" y="0"/>
                </a:moveTo>
                <a:lnTo>
                  <a:pt x="733926" y="0"/>
                </a:lnTo>
                <a:cubicBezTo>
                  <a:pt x="733926" y="181627"/>
                  <a:pt x="881163" y="328864"/>
                  <a:pt x="1062790" y="328864"/>
                </a:cubicBezTo>
                <a:cubicBezTo>
                  <a:pt x="1244417" y="328864"/>
                  <a:pt x="1391654" y="181627"/>
                  <a:pt x="1391654" y="0"/>
                </a:cubicBezTo>
                <a:lnTo>
                  <a:pt x="1771309" y="0"/>
                </a:lnTo>
                <a:cubicBezTo>
                  <a:pt x="1966967" y="0"/>
                  <a:pt x="2125579" y="158612"/>
                  <a:pt x="2125579" y="354270"/>
                </a:cubicBezTo>
                <a:lnTo>
                  <a:pt x="2125579" y="733926"/>
                </a:lnTo>
                <a:cubicBezTo>
                  <a:pt x="2307206" y="733926"/>
                  <a:pt x="2454443" y="881163"/>
                  <a:pt x="2454443" y="1062790"/>
                </a:cubicBezTo>
                <a:cubicBezTo>
                  <a:pt x="2454443" y="1244417"/>
                  <a:pt x="2307206" y="1391654"/>
                  <a:pt x="2125579" y="1391654"/>
                </a:cubicBezTo>
                <a:lnTo>
                  <a:pt x="2125579" y="1771309"/>
                </a:lnTo>
                <a:cubicBezTo>
                  <a:pt x="2125579" y="1966967"/>
                  <a:pt x="1966967" y="2125579"/>
                  <a:pt x="1771309" y="2125579"/>
                </a:cubicBezTo>
                <a:lnTo>
                  <a:pt x="354270" y="2125579"/>
                </a:lnTo>
                <a:cubicBezTo>
                  <a:pt x="158612" y="2125579"/>
                  <a:pt x="0" y="1966967"/>
                  <a:pt x="0" y="1771309"/>
                </a:cubicBezTo>
                <a:lnTo>
                  <a:pt x="0" y="354270"/>
                </a:lnTo>
                <a:cubicBezTo>
                  <a:pt x="0" y="158612"/>
                  <a:pt x="158612" y="0"/>
                  <a:pt x="354270" y="0"/>
                </a:cubicBez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454974" y="3377241"/>
            <a:ext cx="562442" cy="509918"/>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0" flipH="0" flipV="0">
            <a:off x="2964318" y="3520864"/>
            <a:ext cx="7978967" cy="66580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BASNet广泛应用于医学图像分析、目标检测、视频处理等领域，能够有效提取图像中的显著性目标。
在医学图像分割中，BASNet可用于分割肿瘤、器官等结构，为疾病诊断和治疗提供重要依据。</a:t>
            </a:r>
            <a:endParaRPr kumimoji="1" lang="zh-CN" altLang="en-US"/>
          </a:p>
        </p:txBody>
      </p:sp>
      <p:sp>
        <p:nvSpPr>
          <p:cNvPr id="11" name="标题 1"/>
          <p:cNvSpPr txBox="1"/>
          <p:nvPr/>
        </p:nvSpPr>
        <p:spPr>
          <a:xfrm rot="0" flipH="0" flipV="0">
            <a:off x="2248324" y="4611900"/>
            <a:ext cx="8950544" cy="1345021"/>
          </a:xfrm>
          <a:prstGeom prst="roundRect">
            <a:avLst>
              <a:gd name="adj" fmla="val 8527"/>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993132" y="4535300"/>
            <a:ext cx="1730022" cy="1498220"/>
          </a:xfrm>
          <a:custGeom>
            <a:avLst/>
            <a:gdLst>
              <a:gd name="connsiteX0" fmla="*/ 354270 w 2454443"/>
              <a:gd name="connsiteY0" fmla="*/ 0 h 2125579"/>
              <a:gd name="connsiteX1" fmla="*/ 733926 w 2454443"/>
              <a:gd name="connsiteY1" fmla="*/ 0 h 2125579"/>
              <a:gd name="connsiteX2" fmla="*/ 1062790 w 2454443"/>
              <a:gd name="connsiteY2" fmla="*/ 328864 h 2125579"/>
              <a:gd name="connsiteX3" fmla="*/ 1391654 w 2454443"/>
              <a:gd name="connsiteY3" fmla="*/ 0 h 2125579"/>
              <a:gd name="connsiteX4" fmla="*/ 1771309 w 2454443"/>
              <a:gd name="connsiteY4" fmla="*/ 0 h 2125579"/>
              <a:gd name="connsiteX5" fmla="*/ 2125579 w 2454443"/>
              <a:gd name="connsiteY5" fmla="*/ 354270 h 2125579"/>
              <a:gd name="connsiteX6" fmla="*/ 2125579 w 2454443"/>
              <a:gd name="connsiteY6" fmla="*/ 733926 h 2125579"/>
              <a:gd name="connsiteX7" fmla="*/ 2454443 w 2454443"/>
              <a:gd name="connsiteY7" fmla="*/ 1062790 h 2125579"/>
              <a:gd name="connsiteX8" fmla="*/ 2125579 w 2454443"/>
              <a:gd name="connsiteY8" fmla="*/ 1391654 h 2125579"/>
              <a:gd name="connsiteX9" fmla="*/ 2125579 w 2454443"/>
              <a:gd name="connsiteY9" fmla="*/ 1771309 h 2125579"/>
              <a:gd name="connsiteX10" fmla="*/ 1771309 w 2454443"/>
              <a:gd name="connsiteY10" fmla="*/ 2125579 h 2125579"/>
              <a:gd name="connsiteX11" fmla="*/ 354270 w 2454443"/>
              <a:gd name="connsiteY11" fmla="*/ 2125579 h 2125579"/>
              <a:gd name="connsiteX12" fmla="*/ 0 w 2454443"/>
              <a:gd name="connsiteY12" fmla="*/ 1771309 h 2125579"/>
              <a:gd name="connsiteX13" fmla="*/ 0 w 2454443"/>
              <a:gd name="connsiteY13" fmla="*/ 354270 h 2125579"/>
              <a:gd name="connsiteX14" fmla="*/ 354270 w 2454443"/>
              <a:gd name="connsiteY14" fmla="*/ 0 h 2125579"/>
            </a:gdLst>
            <a:rect l="l" t="t" r="r" b="b"/>
            <a:pathLst>
              <a:path w="2454443" h="2125579">
                <a:moveTo>
                  <a:pt x="354270" y="0"/>
                </a:moveTo>
                <a:lnTo>
                  <a:pt x="733926" y="0"/>
                </a:lnTo>
                <a:cubicBezTo>
                  <a:pt x="733926" y="181627"/>
                  <a:pt x="881163" y="328864"/>
                  <a:pt x="1062790" y="328864"/>
                </a:cubicBezTo>
                <a:cubicBezTo>
                  <a:pt x="1244417" y="328864"/>
                  <a:pt x="1391654" y="181627"/>
                  <a:pt x="1391654" y="0"/>
                </a:cubicBezTo>
                <a:lnTo>
                  <a:pt x="1771309" y="0"/>
                </a:lnTo>
                <a:cubicBezTo>
                  <a:pt x="1966967" y="0"/>
                  <a:pt x="2125579" y="158612"/>
                  <a:pt x="2125579" y="354270"/>
                </a:cubicBezTo>
                <a:lnTo>
                  <a:pt x="2125579" y="733926"/>
                </a:lnTo>
                <a:cubicBezTo>
                  <a:pt x="2307206" y="733926"/>
                  <a:pt x="2454443" y="881163"/>
                  <a:pt x="2454443" y="1062790"/>
                </a:cubicBezTo>
                <a:cubicBezTo>
                  <a:pt x="2454443" y="1244417"/>
                  <a:pt x="2307206" y="1391654"/>
                  <a:pt x="2125579" y="1391654"/>
                </a:cubicBezTo>
                <a:lnTo>
                  <a:pt x="2125579" y="1771309"/>
                </a:lnTo>
                <a:cubicBezTo>
                  <a:pt x="2125579" y="1966967"/>
                  <a:pt x="1966967" y="2125579"/>
                  <a:pt x="1771309" y="2125579"/>
                </a:cubicBezTo>
                <a:lnTo>
                  <a:pt x="354270" y="2125579"/>
                </a:lnTo>
                <a:cubicBezTo>
                  <a:pt x="158612" y="2125579"/>
                  <a:pt x="0" y="1966967"/>
                  <a:pt x="0" y="1771309"/>
                </a:cubicBezTo>
                <a:lnTo>
                  <a:pt x="0" y="354270"/>
                </a:lnTo>
                <a:cubicBezTo>
                  <a:pt x="0" y="158612"/>
                  <a:pt x="158612" y="0"/>
                  <a:pt x="354270"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1454974" y="5019353"/>
            <a:ext cx="562442" cy="53011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0" flipH="0" flipV="0">
            <a:off x="2964318" y="5169962"/>
            <a:ext cx="7980549" cy="665800"/>
          </a:xfrm>
          <a:prstGeom prst="rect">
            <a:avLst/>
          </a:prstGeom>
          <a:noFill/>
          <a:ln>
            <a:noFill/>
          </a:ln>
        </p:spPr>
        <p:txBody>
          <a:bodyPr vert="horz" wrap="square" lIns="0" tIns="0" rIns="0" bIns="0" rtlCol="0" anchor="t"/>
          <a:lstStyle/>
          <a:p>
            <a:pPr algn="l">
              <a:lnSpc>
                <a:spcPct val="150000"/>
              </a:lnSpc>
            </a:pPr>
            <a:r>
              <a:rPr kumimoji="1" lang="en-US" altLang="zh-CN" sz="996">
                <a:ln w="12700">
                  <a:noFill/>
                </a:ln>
                <a:solidFill>
                  <a:srgbClr val="262626">
                    <a:alpha val="100000"/>
                  </a:srgbClr>
                </a:solidFill>
                <a:latin typeface="Source Han Sans"/>
                <a:ea typeface="Source Han Sans"/>
                <a:cs typeface="Source Han Sans"/>
              </a:rPr>
              <a:t>BASNet项目旨在开发一种高效的图像分割模型，通过创新的网络结构和优化算法，提高分割精度和效率。
该项目对于推动图像分割技术的发展和应用具有重要意义，为相关领域的研究和实践提供了新的思路和方法。</a:t>
            </a:r>
            <a:endParaRPr kumimoji="1" lang="zh-CN" altLang="en-US"/>
          </a:p>
        </p:txBody>
      </p:sp>
      <p:sp>
        <p:nvSpPr>
          <p:cNvPr id="15" name="标题 1"/>
          <p:cNvSpPr txBox="1"/>
          <p:nvPr/>
        </p:nvSpPr>
        <p:spPr>
          <a:xfrm rot="0" flipH="0" flipV="0">
            <a:off x="2951618" y="1408342"/>
            <a:ext cx="7980549" cy="38640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E56F01">
                    <a:alpha val="100000"/>
                  </a:srgbClr>
                </a:solidFill>
                <a:latin typeface="Source Han Sans CN Bold"/>
                <a:ea typeface="Source Han Sans CN Bold"/>
                <a:cs typeface="Source Han Sans CN Bold"/>
              </a:rPr>
              <a:t>1.1.1图像分割技术的发展</a:t>
            </a:r>
            <a:endParaRPr kumimoji="1" lang="zh-CN" altLang="en-US"/>
          </a:p>
        </p:txBody>
      </p:sp>
      <p:sp>
        <p:nvSpPr>
          <p:cNvPr id="16" name="标题 1"/>
          <p:cNvSpPr txBox="1"/>
          <p:nvPr/>
        </p:nvSpPr>
        <p:spPr>
          <a:xfrm rot="0" flipH="0" flipV="0">
            <a:off x="2964318" y="3046642"/>
            <a:ext cx="7980549" cy="38640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E56F01">
                    <a:alpha val="100000"/>
                  </a:srgbClr>
                </a:solidFill>
                <a:latin typeface="Source Han Sans CN Bold"/>
                <a:ea typeface="Source Han Sans CN Bold"/>
                <a:cs typeface="Source Han Sans CN Bold"/>
              </a:rPr>
              <a:t>1.1.2BASNet的应用场景</a:t>
            </a:r>
            <a:endParaRPr kumimoji="1" lang="zh-CN" altLang="en-US"/>
          </a:p>
        </p:txBody>
      </p:sp>
      <p:sp>
        <p:nvSpPr>
          <p:cNvPr id="17" name="标题 1"/>
          <p:cNvSpPr txBox="1"/>
          <p:nvPr/>
        </p:nvSpPr>
        <p:spPr>
          <a:xfrm rot="0" flipH="0" flipV="0">
            <a:off x="2964318" y="4786542"/>
            <a:ext cx="7980549" cy="38640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E56F01">
                    <a:alpha val="100000"/>
                  </a:srgbClr>
                </a:solidFill>
                <a:latin typeface="Source Han Sans CN Bold"/>
                <a:ea typeface="Source Han Sans CN Bold"/>
                <a:cs typeface="Source Han Sans CN Bold"/>
              </a:rPr>
              <a:t>1.1.3项目目标与意义</a:t>
            </a:r>
            <a:endParaRPr kumimoji="1" lang="zh-CN" altLang="en-US"/>
          </a:p>
        </p:txBody>
      </p:sp>
      <p:sp>
        <p:nvSpPr>
          <p:cNvPr id="18"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1.1项目背景</a:t>
            </a:r>
            <a:endParaRPr kumimoji="1" lang="zh-CN" altLang="en-US"/>
          </a:p>
        </p:txBody>
      </p:sp>
      <p:sp>
        <p:nvSpPr>
          <p:cNvPr id="19"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1" flipV="0">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flipH="0" flipV="0">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0" flipV="0">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0" flipH="0" flipV="0">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1" flipV="0">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flipH="0" flipV="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
          <p:cNvPicPr>
            <a:picLocks noChangeAspect="1"/>
          </p:cNvPicPr>
          <p:nvPr/>
        </p:nvPicPr>
        <p:blipFill>
          <a:blip r:embed="rId2">
            <a:alphaModFix amt="100000"/>
          </a:blip>
          <a:srcRect l="0" t="0" r="0" b="0"/>
          <a:stretch>
            <a:fillRect/>
          </a:stretch>
        </p:blipFill>
        <p:spPr>
          <a:xfrm rot="0" flipH="0" flipV="0">
            <a:off x="3568960" y="5756591"/>
            <a:ext cx="1264298" cy="842865"/>
          </a:xfrm>
          <a:prstGeom prst="rect">
            <a:avLst/>
          </a:prstGeom>
          <a:noFill/>
          <a:ln>
            <a:noFill/>
          </a:ln>
        </p:spPr>
      </p:pic>
      <p:sp>
        <p:nvSpPr>
          <p:cNvPr id="14" name="标题 1"/>
          <p:cNvSpPr txBox="1"/>
          <p:nvPr/>
        </p:nvSpPr>
        <p:spPr>
          <a:xfrm rot="0" flipH="0"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1" flipV="0">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flipH="0" flipV="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flipH="0" flipV="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rot="0" flipH="0"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0"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2.模型架构</a:t>
            </a:r>
            <a:endParaRPr kumimoji="1" lang="zh-CN" altLang="en-US"/>
          </a:p>
        </p:txBody>
      </p:sp>
      <p:sp>
        <p:nvSpPr>
          <p:cNvPr id="27" name="标题 1"/>
          <p:cNvSpPr txBox="1"/>
          <p:nvPr/>
        </p:nvSpPr>
        <p:spPr>
          <a:xfrm rot="0" flipH="0" flipV="0">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02</a:t>
            </a:r>
            <a:endParaRPr kumimoji="1" lang="zh-CN" altLang="en-US"/>
          </a:p>
        </p:txBody>
      </p:sp>
      <p:sp>
        <p:nvSpPr>
          <p:cNvPr id="28" name="标题 1"/>
          <p:cNvSpPr txBox="1"/>
          <p:nvPr/>
        </p:nvSpPr>
        <p:spPr>
          <a:xfrm rot="0" flipH="0" flipV="0">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flipH="0" flipV="0">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flipH="0" flipV="0">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rot="0" flipH="0"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0" flipH="0" flipV="0">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rot="0" flipH="0" flipV="0">
            <a:off x="3126019" y="5042358"/>
            <a:ext cx="1707239" cy="0"/>
          </a:xfrm>
          <a:prstGeom prst="line">
            <a:avLst/>
          </a:prstGeom>
          <a:noFill/>
          <a:ln w="6350" cap="sq">
            <a:solidFill>
              <a:schemeClr val="bg1"/>
            </a:solidFill>
            <a:miter/>
          </a:ln>
        </p:spPr>
      </p:cxnSp>
      <p:cxnSp>
        <p:nvCxnSpPr>
          <p:cNvPr id="34" name="标题 1"/>
          <p:cNvCxnSpPr/>
          <p:nvPr/>
        </p:nvCxnSpPr>
        <p:spPr>
          <a:xfrm rot="0" flipH="0" flipV="0">
            <a:off x="7448102" y="5042358"/>
            <a:ext cx="1707239" cy="0"/>
          </a:xfrm>
          <a:prstGeom prst="line">
            <a:avLst/>
          </a:prstGeom>
          <a:noFill/>
          <a:ln w="6350" cap="sq">
            <a:solidFill>
              <a:schemeClr val="bg1"/>
            </a:solidFill>
            <a:miter/>
          </a:ln>
        </p:spPr>
      </p:cxnSp>
    </p:spTree>
  </p:cSld>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957460" y="2220184"/>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161515" y="3565146"/>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编码器基于ResNet34，利用其强大的特征提取能力，为后续的解码器提供丰富的语义信息。
通过多层卷积和池化操作，编码器逐步降低特征图的空间分辨率，同时增加通道数，提取图像的高层特征。</a:t>
            </a:r>
            <a:endParaRPr kumimoji="1" lang="zh-CN" altLang="en-US"/>
          </a:p>
        </p:txBody>
      </p:sp>
      <p:sp>
        <p:nvSpPr>
          <p:cNvPr id="5" name="标题 1"/>
          <p:cNvSpPr txBox="1"/>
          <p:nvPr/>
        </p:nvSpPr>
        <p:spPr>
          <a:xfrm rot="0" flipH="0" flipV="0">
            <a:off x="2132729" y="1868049"/>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2273185" y="2060981"/>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01</a:t>
            </a:r>
            <a:endParaRPr kumimoji="1" lang="zh-CN" altLang="en-US"/>
          </a:p>
        </p:txBody>
      </p:sp>
      <p:sp>
        <p:nvSpPr>
          <p:cNvPr id="7" name="标题 1"/>
          <p:cNvSpPr txBox="1"/>
          <p:nvPr/>
        </p:nvSpPr>
        <p:spPr>
          <a:xfrm rot="0" flipH="0" flipV="0">
            <a:off x="1287961" y="2919171"/>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2.1.1编码器设计</a:t>
            </a:r>
            <a:endParaRPr kumimoji="1" lang="zh-CN" altLang="en-US"/>
          </a:p>
        </p:txBody>
      </p:sp>
      <p:sp>
        <p:nvSpPr>
          <p:cNvPr id="8" name="标题 1"/>
          <p:cNvSpPr txBox="1"/>
          <p:nvPr/>
        </p:nvSpPr>
        <p:spPr>
          <a:xfrm rot="0" flipH="0" flipV="0">
            <a:off x="4505467" y="1620338"/>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4709522" y="2965300"/>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解码器采用多尺度特征融合策略，将编码器不同层次的特征进行上采样和融合，恢复图像的空间细节。
通过卷积操作和上采样模块，解码器逐步恢复特征图的分辨率，生成与输入图像相同大小的分割结果。</a:t>
            </a:r>
            <a:endParaRPr kumimoji="1" lang="zh-CN" altLang="en-US"/>
          </a:p>
        </p:txBody>
      </p:sp>
      <p:sp>
        <p:nvSpPr>
          <p:cNvPr id="10" name="标题 1"/>
          <p:cNvSpPr txBox="1"/>
          <p:nvPr/>
        </p:nvSpPr>
        <p:spPr>
          <a:xfrm rot="0" flipH="0" flipV="0">
            <a:off x="5680736" y="1268203"/>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5821192" y="1461135"/>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02</a:t>
            </a:r>
            <a:endParaRPr kumimoji="1" lang="zh-CN" altLang="en-US"/>
          </a:p>
        </p:txBody>
      </p:sp>
      <p:sp>
        <p:nvSpPr>
          <p:cNvPr id="12" name="标题 1"/>
          <p:cNvSpPr txBox="1"/>
          <p:nvPr/>
        </p:nvSpPr>
        <p:spPr>
          <a:xfrm rot="0" flipH="0" flipV="0">
            <a:off x="4835968" y="2319325"/>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2.1.2解码器设计</a:t>
            </a:r>
            <a:endParaRPr kumimoji="1" lang="zh-CN" altLang="en-US"/>
          </a:p>
        </p:txBody>
      </p:sp>
      <p:sp>
        <p:nvSpPr>
          <p:cNvPr id="13" name="标题 1"/>
          <p:cNvSpPr txBox="1"/>
          <p:nvPr/>
        </p:nvSpPr>
        <p:spPr>
          <a:xfrm rot="0" flipH="0" flipV="0">
            <a:off x="8053473" y="2220184"/>
            <a:ext cx="3181066" cy="3520832"/>
          </a:xfrm>
          <a:custGeom>
            <a:avLst/>
            <a:gdLst>
              <a:gd name="connsiteX0" fmla="*/ 191977 w 3181066"/>
              <a:gd name="connsiteY0" fmla="*/ 0 h 3520832"/>
              <a:gd name="connsiteX1" fmla="*/ 1037911 w 3181066"/>
              <a:gd name="connsiteY1" fmla="*/ 0 h 3520832"/>
              <a:gd name="connsiteX2" fmla="*/ 1031085 w 3181066"/>
              <a:gd name="connsiteY2" fmla="*/ 67709 h 3520832"/>
              <a:gd name="connsiteX3" fmla="*/ 1590533 w 3181066"/>
              <a:gd name="connsiteY3" fmla="*/ 627157 h 3520832"/>
              <a:gd name="connsiteX4" fmla="*/ 2149981 w 3181066"/>
              <a:gd name="connsiteY4" fmla="*/ 67709 h 3520832"/>
              <a:gd name="connsiteX5" fmla="*/ 2143155 w 3181066"/>
              <a:gd name="connsiteY5" fmla="*/ 0 h 3520832"/>
              <a:gd name="connsiteX6" fmla="*/ 2989089 w 3181066"/>
              <a:gd name="connsiteY6" fmla="*/ 0 h 3520832"/>
              <a:gd name="connsiteX7" fmla="*/ 3181066 w 3181066"/>
              <a:gd name="connsiteY7" fmla="*/ 191977 h 3520832"/>
              <a:gd name="connsiteX8" fmla="*/ 3181066 w 3181066"/>
              <a:gd name="connsiteY8" fmla="*/ 3520832 h 3520832"/>
              <a:gd name="connsiteX9" fmla="*/ 0 w 3181066"/>
              <a:gd name="connsiteY9" fmla="*/ 3520832 h 3520832"/>
              <a:gd name="connsiteX10" fmla="*/ 0 w 3181066"/>
              <a:gd name="connsiteY10" fmla="*/ 191977 h 3520832"/>
              <a:gd name="connsiteX11" fmla="*/ 191977 w 3181066"/>
              <a:gd name="connsiteY11" fmla="*/ 0 h 3520832"/>
            </a:gdLst>
            <a:rect l="l" t="t" r="r" b="b"/>
            <a:pathLst>
              <a:path w="3181066" h="3520832">
                <a:moveTo>
                  <a:pt x="191977" y="0"/>
                </a:moveTo>
                <a:lnTo>
                  <a:pt x="1037911" y="0"/>
                </a:lnTo>
                <a:lnTo>
                  <a:pt x="1031085" y="67709"/>
                </a:lnTo>
                <a:cubicBezTo>
                  <a:pt x="1031085" y="376684"/>
                  <a:pt x="1281558" y="627157"/>
                  <a:pt x="1590533" y="627157"/>
                </a:cubicBezTo>
                <a:cubicBezTo>
                  <a:pt x="1899508" y="627157"/>
                  <a:pt x="2149981" y="376684"/>
                  <a:pt x="2149981" y="67709"/>
                </a:cubicBezTo>
                <a:lnTo>
                  <a:pt x="2143155" y="0"/>
                </a:lnTo>
                <a:lnTo>
                  <a:pt x="2989089" y="0"/>
                </a:lnTo>
                <a:cubicBezTo>
                  <a:pt x="3095115" y="0"/>
                  <a:pt x="3181066" y="85951"/>
                  <a:pt x="3181066" y="191977"/>
                </a:cubicBezTo>
                <a:lnTo>
                  <a:pt x="3181066" y="3520832"/>
                </a:lnTo>
                <a:lnTo>
                  <a:pt x="0" y="3520832"/>
                </a:lnTo>
                <a:lnTo>
                  <a:pt x="0" y="191977"/>
                </a:lnTo>
                <a:cubicBezTo>
                  <a:pt x="0" y="85951"/>
                  <a:pt x="85951" y="0"/>
                  <a:pt x="191977" y="0"/>
                </a:cubicBezTo>
                <a:close/>
              </a:path>
            </a:pathLst>
          </a:custGeom>
          <a:gradFill>
            <a:gsLst>
              <a:gs pos="0">
                <a:schemeClr val="accent1">
                  <a:lumMod val="20000"/>
                  <a:lumOff val="80000"/>
                </a:schemeClr>
              </a:gs>
              <a:gs pos="100000">
                <a:schemeClr val="bg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257528" y="3565146"/>
            <a:ext cx="2772956" cy="1930146"/>
          </a:xfrm>
          <a:prstGeom prst="rect">
            <a:avLst/>
          </a:prstGeom>
          <a:noFill/>
          <a:ln cap="sq">
            <a:noFill/>
          </a:ln>
        </p:spPr>
        <p:txBody>
          <a:bodyPr vert="horz" wrap="square" lIns="0" tIns="0" rIns="0" bIns="0" rtlCol="0" anchor="t"/>
          <a:lstStyle/>
          <a:p>
            <a:pPr algn="ctr">
              <a:lnSpc>
                <a:spcPct val="150000"/>
              </a:lnSpc>
            </a:pPr>
            <a:r>
              <a:rPr kumimoji="1" lang="en-US" altLang="zh-CN" sz="1265">
                <a:ln w="12700">
                  <a:noFill/>
                </a:ln>
                <a:solidFill>
                  <a:srgbClr val="000000">
                    <a:alpha val="100000"/>
                  </a:srgbClr>
                </a:solidFill>
                <a:latin typeface="Source Han Sans"/>
                <a:ea typeface="Source Han Sans"/>
                <a:cs typeface="Source Han Sans"/>
              </a:rPr>
              <a:t>编码器和解码器通过跳跃连接进行信息交互，将编码器的高层语义信息与解码器的空间细节信息相结合，提高分割精度。
该结构能够有效解决传统分割方法中语义信息和空间细节信息难以兼顾的问题，实现高质量的图像分割。</a:t>
            </a:r>
            <a:endParaRPr kumimoji="1" lang="zh-CN" altLang="en-US"/>
          </a:p>
        </p:txBody>
      </p:sp>
      <p:sp>
        <p:nvSpPr>
          <p:cNvPr id="15" name="标题 1"/>
          <p:cNvSpPr txBox="1"/>
          <p:nvPr/>
        </p:nvSpPr>
        <p:spPr>
          <a:xfrm rot="0" flipH="0" flipV="0">
            <a:off x="9228742" y="1868049"/>
            <a:ext cx="830528" cy="830528"/>
          </a:xfrm>
          <a:prstGeom prst="ellipse">
            <a:avLst/>
          </a:prstGeom>
          <a:gradFill>
            <a:gsLst>
              <a:gs pos="0">
                <a:schemeClr val="accent1">
                  <a:lumMod val="0"/>
                  <a:lumOff val="100000"/>
                  <a:alpha val="100000"/>
                </a:schemeClr>
              </a:gs>
              <a:gs pos="100000">
                <a:schemeClr val="accent1">
                  <a:lumMod val="100000"/>
                  <a:alpha val="100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9369198" y="2060981"/>
            <a:ext cx="549617" cy="444665"/>
          </a:xfrm>
          <a:prstGeom prst="rect">
            <a:avLst/>
          </a:prstGeom>
          <a:noFill/>
          <a:ln cap="sq">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Source Han Sans CN Bold"/>
                <a:ea typeface="Source Han Sans CN Bold"/>
                <a:cs typeface="Source Han Sans CN Bold"/>
              </a:rPr>
              <a:t>03</a:t>
            </a:r>
            <a:endParaRPr kumimoji="1" lang="zh-CN" altLang="en-US"/>
          </a:p>
        </p:txBody>
      </p:sp>
      <p:sp>
        <p:nvSpPr>
          <p:cNvPr id="17" name="标题 1"/>
          <p:cNvSpPr txBox="1"/>
          <p:nvPr/>
        </p:nvSpPr>
        <p:spPr>
          <a:xfrm rot="0" flipH="0" flipV="0">
            <a:off x="8383974" y="2919171"/>
            <a:ext cx="2520065" cy="586387"/>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E56F01">
                    <a:alpha val="100000"/>
                  </a:srgbClr>
                </a:solidFill>
                <a:latin typeface="Source Han Sans CN Bold"/>
                <a:ea typeface="Source Han Sans CN Bold"/>
                <a:cs typeface="Source Han Sans CN Bold"/>
              </a:rPr>
              <a:t>2.1.3编码器与解码器的协同作用</a:t>
            </a:r>
            <a:endParaRPr kumimoji="1" lang="zh-CN" altLang="en-US"/>
          </a:p>
        </p:txBody>
      </p:sp>
      <p:sp>
        <p:nvSpPr>
          <p:cNvPr id="18" name="标题 1"/>
          <p:cNvSpPr txBox="1"/>
          <p:nvPr/>
        </p:nvSpPr>
        <p:spPr>
          <a:xfrm rot="0" flipH="0" flipV="0">
            <a:off x="1847118" y="6310601"/>
            <a:ext cx="8570790" cy="341733"/>
          </a:xfrm>
          <a:prstGeom prst="ellipse">
            <a:avLst/>
          </a:prstGeom>
          <a:gradFill>
            <a:gsLst>
              <a:gs pos="0">
                <a:schemeClr val="accent1">
                  <a:alpha val="0"/>
                </a:schemeClr>
              </a:gs>
              <a:gs pos="99000">
                <a:schemeClr val="accent1">
                  <a:alpha val="16000"/>
                </a:schemeClr>
              </a:gs>
            </a:gsLst>
            <a:lin ang="5400000" scaled="0"/>
          </a:gradFill>
          <a:ln w="22225"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rot="0" flipH="0" flipV="0">
            <a:off x="2806916" y="6204734"/>
            <a:ext cx="6651194" cy="265196"/>
          </a:xfrm>
          <a:prstGeom prst="ellipse">
            <a:avLst/>
          </a:prstGeom>
          <a:gradFill>
            <a:gsLst>
              <a:gs pos="0">
                <a:schemeClr val="accent1">
                  <a:alpha val="0"/>
                </a:schemeClr>
              </a:gs>
              <a:gs pos="99000">
                <a:schemeClr val="accent1">
                  <a:alpha val="16000"/>
                </a:schemeClr>
              </a:gs>
            </a:gsLst>
            <a:lin ang="5400000" scaled="0"/>
          </a:gradFill>
          <a:ln w="63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0" name="标题 1"/>
          <p:cNvSpPr txBox="1"/>
          <p:nvPr/>
        </p:nvSpPr>
        <p:spPr>
          <a:xfrm rot="0" flipH="0" flipV="0">
            <a:off x="3860197" y="6011993"/>
            <a:ext cx="4544630" cy="181203"/>
          </a:xfrm>
          <a:prstGeom prst="ellipse">
            <a:avLst/>
          </a:prstGeom>
          <a:gradFill>
            <a:gsLst>
              <a:gs pos="0">
                <a:schemeClr val="accent1">
                  <a:alpha val="0"/>
                </a:schemeClr>
              </a:gs>
              <a:gs pos="99000">
                <a:schemeClr val="accent1">
                  <a:alpha val="16000"/>
                </a:schemeClr>
              </a:gs>
            </a:gsLst>
            <a:lin ang="5400000" scaled="0"/>
          </a:gradFill>
          <a:ln w="63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rot="0" flipH="0" flipV="0">
            <a:off x="2667686" y="5255550"/>
            <a:ext cx="6929653" cy="926457"/>
          </a:xfrm>
          <a:custGeom>
            <a:avLst/>
            <a:gdLst>
              <a:gd name="connsiteX0" fmla="*/ 0 w 8455450"/>
              <a:gd name="connsiteY0" fmla="*/ 0 h 4745993"/>
              <a:gd name="connsiteX1" fmla="*/ 8455450 w 8455450"/>
              <a:gd name="connsiteY1" fmla="*/ 0 h 4745993"/>
              <a:gd name="connsiteX2" fmla="*/ 6996566 w 8455450"/>
              <a:gd name="connsiteY2" fmla="*/ 4349166 h 4745993"/>
              <a:gd name="connsiteX3" fmla="*/ 6998179 w 8455450"/>
              <a:gd name="connsiteY3" fmla="*/ 4353692 h 4745993"/>
              <a:gd name="connsiteX4" fmla="*/ 4229579 w 8455450"/>
              <a:gd name="connsiteY4" fmla="*/ 4745993 h 4745993"/>
              <a:gd name="connsiteX5" fmla="*/ 1460979 w 8455450"/>
              <a:gd name="connsiteY5" fmla="*/ 4353692 h 4745993"/>
              <a:gd name="connsiteX6" fmla="*/ 1460980 w 8455450"/>
              <a:gd name="connsiteY6" fmla="*/ 4353689 h 4745993"/>
              <a:gd name="connsiteX7" fmla="*/ 1460401 w 8455450"/>
              <a:gd name="connsiteY7" fmla="*/ 4353689 h 4745993"/>
            </a:gdLst>
            <a:rect l="l" t="t" r="r" b="b"/>
            <a:pathLst>
              <a:path w="8455450" h="4745993">
                <a:moveTo>
                  <a:pt x="0" y="0"/>
                </a:moveTo>
                <a:lnTo>
                  <a:pt x="8455450" y="0"/>
                </a:lnTo>
                <a:lnTo>
                  <a:pt x="6996566" y="4349166"/>
                </a:lnTo>
                <a:lnTo>
                  <a:pt x="6998179" y="4353692"/>
                </a:lnTo>
                <a:cubicBezTo>
                  <a:pt x="6998179" y="4570354"/>
                  <a:pt x="5758635" y="4745993"/>
                  <a:pt x="4229579" y="4745993"/>
                </a:cubicBezTo>
                <a:cubicBezTo>
                  <a:pt x="2700523" y="4745993"/>
                  <a:pt x="1460979" y="4570354"/>
                  <a:pt x="1460979" y="4353692"/>
                </a:cubicBezTo>
                <a:lnTo>
                  <a:pt x="1460980" y="4353689"/>
                </a:lnTo>
                <a:lnTo>
                  <a:pt x="1460401" y="4353689"/>
                </a:lnTo>
                <a:close/>
              </a:path>
            </a:pathLst>
          </a:custGeom>
          <a:gradFill>
            <a:gsLst>
              <a:gs pos="44000">
                <a:schemeClr val="accent1">
                  <a:alpha val="0"/>
                </a:schemeClr>
              </a:gs>
              <a:gs pos="100000">
                <a:schemeClr val="accent1">
                  <a:alpha val="50000"/>
                </a:schemeClr>
              </a:gs>
            </a:gsLst>
            <a:lin ang="5400000" scaled="0"/>
          </a:gradFill>
          <a:ln w="6350" cap="sq">
            <a:gradFill>
              <a:gsLst>
                <a:gs pos="77000">
                  <a:schemeClr val="accent1">
                    <a:alpha val="0"/>
                  </a:schemeClr>
                </a:gs>
                <a:gs pos="100000">
                  <a:schemeClr val="accent1">
                    <a:alpha val="90000"/>
                  </a:schemeClr>
                </a:gs>
              </a:gsLst>
              <a:lin ang="5400000" scaled="0"/>
            </a:grad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2.1编码器-解码器结构</a:t>
            </a:r>
            <a:endParaRPr kumimoji="1" lang="zh-CN" altLang="en-US"/>
          </a:p>
        </p:txBody>
      </p:sp>
      <p:sp>
        <p:nvSpPr>
          <p:cNvPr id="23"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0" y="1118495"/>
            <a:ext cx="12192000" cy="5034247"/>
          </a:xfrm>
          <a:custGeom>
            <a:avLst/>
            <a:gdLst>
              <a:gd name="connsiteX0" fmla="*/ 12192000 w 12192000"/>
              <a:gd name="connsiteY0" fmla="*/ 0 h 5034247"/>
              <a:gd name="connsiteX1" fmla="*/ 12192000 w 12192000"/>
              <a:gd name="connsiteY1" fmla="*/ 3944948 h 5034247"/>
              <a:gd name="connsiteX2" fmla="*/ 12129156 w 12192000"/>
              <a:gd name="connsiteY2" fmla="*/ 3898888 h 5034247"/>
              <a:gd name="connsiteX3" fmla="*/ 11449879 w 12192000"/>
              <a:gd name="connsiteY3" fmla="*/ 3663610 h 5034247"/>
              <a:gd name="connsiteX4" fmla="*/ 7394713 w 12192000"/>
              <a:gd name="connsiteY4" fmla="*/ 4578010 h 5034247"/>
              <a:gd name="connsiteX5" fmla="*/ 4373219 w 12192000"/>
              <a:gd name="connsiteY5" fmla="*/ 3107019 h 5034247"/>
              <a:gd name="connsiteX6" fmla="*/ 80211 w 12192000"/>
              <a:gd name="connsiteY6" fmla="*/ 5006526 h 5034247"/>
              <a:gd name="connsiteX7" fmla="*/ 0 w 12192000"/>
              <a:gd name="connsiteY7" fmla="*/ 5034247 h 5034247"/>
              <a:gd name="connsiteX8" fmla="*/ 0 w 12192000"/>
              <a:gd name="connsiteY8" fmla="*/ 2170361 h 5034247"/>
              <a:gd name="connsiteX9" fmla="*/ 37545 w 12192000"/>
              <a:gd name="connsiteY9" fmla="*/ 2198676 h 5034247"/>
              <a:gd name="connsiteX10" fmla="*/ 1411357 w 12192000"/>
              <a:gd name="connsiteY10" fmla="*/ 2669697 h 5034247"/>
              <a:gd name="connsiteX11" fmla="*/ 7215809 w 12192000"/>
              <a:gd name="connsiteY11" fmla="*/ 1158949 h 5034247"/>
              <a:gd name="connsiteX12" fmla="*/ 12115606 w 12192000"/>
              <a:gd name="connsiteY12" fmla="*/ 8230 h 5034247"/>
            </a:gdLst>
            <a:rect l="l" t="t" r="r" b="b"/>
            <a:pathLst>
              <a:path w="12192000" h="5034247">
                <a:moveTo>
                  <a:pt x="12192000" y="0"/>
                </a:moveTo>
                <a:lnTo>
                  <a:pt x="12192000" y="3944948"/>
                </a:lnTo>
                <a:lnTo>
                  <a:pt x="12129156" y="3898888"/>
                </a:lnTo>
                <a:cubicBezTo>
                  <a:pt x="11926336" y="3762795"/>
                  <a:pt x="11700842" y="3665267"/>
                  <a:pt x="11449879" y="3663610"/>
                </a:cubicBezTo>
                <a:cubicBezTo>
                  <a:pt x="10446027" y="3656984"/>
                  <a:pt x="8574156" y="4670775"/>
                  <a:pt x="7394713" y="4578010"/>
                </a:cubicBezTo>
                <a:cubicBezTo>
                  <a:pt x="6215271" y="4485245"/>
                  <a:pt x="5734880" y="3014254"/>
                  <a:pt x="4373219" y="3107019"/>
                </a:cubicBezTo>
                <a:cubicBezTo>
                  <a:pt x="3309421" y="3179492"/>
                  <a:pt x="1339712" y="4544100"/>
                  <a:pt x="80211" y="5006526"/>
                </a:cubicBezTo>
                <a:lnTo>
                  <a:pt x="0" y="5034247"/>
                </a:lnTo>
                <a:lnTo>
                  <a:pt x="0" y="2170361"/>
                </a:lnTo>
                <a:lnTo>
                  <a:pt x="37545" y="2198676"/>
                </a:lnTo>
                <a:cubicBezTo>
                  <a:pt x="422569" y="2464237"/>
                  <a:pt x="880856" y="2688333"/>
                  <a:pt x="1411357" y="2669697"/>
                </a:cubicBezTo>
                <a:cubicBezTo>
                  <a:pt x="2826026" y="2620001"/>
                  <a:pt x="5174975" y="1586332"/>
                  <a:pt x="7215809" y="1158949"/>
                </a:cubicBezTo>
                <a:cubicBezTo>
                  <a:pt x="8618883" y="865123"/>
                  <a:pt x="10648329" y="204870"/>
                  <a:pt x="12115606" y="8230"/>
                </a:cubicBezTo>
                <a:close/>
              </a:path>
            </a:pathLst>
          </a:custGeom>
          <a:solidFill>
            <a:schemeClr val="accent1">
              <a:alpha val="6000"/>
            </a:schemeClr>
          </a:solidFill>
          <a:ln w="12700" cap="sq">
            <a:noFill/>
            <a:miter/>
          </a:ln>
        </p:spPr>
        <p:txBody>
          <a:bodyPr vert="horz" wrap="square" lIns="0" tIns="45720" rIns="91440" bIns="45720" rtlCol="0" anchor="ctr"/>
          <a:lstStyle/>
          <a:p>
            <a:pPr algn="ctr">
              <a:lnSpc>
                <a:spcPct val="110000"/>
              </a:lnSpc>
            </a:pPr>
            <a:endParaRPr kumimoji="1" lang="zh-CN" altLang="en-US"/>
          </a:p>
        </p:txBody>
      </p:sp>
      <p:sp>
        <p:nvSpPr>
          <p:cNvPr id="4" name="标题 1"/>
          <p:cNvSpPr txBox="1"/>
          <p:nvPr/>
        </p:nvSpPr>
        <p:spPr>
          <a:xfrm rot="0" flipH="0" flipV="0">
            <a:off x="1142864" y="1627206"/>
            <a:ext cx="3042003" cy="4030601"/>
          </a:xfrm>
          <a:prstGeom prst="roundRect">
            <a:avLst>
              <a:gd name="adj" fmla="val 10599"/>
            </a:avLst>
          </a:prstGeom>
          <a:solidFill>
            <a:schemeClr val="bg1"/>
          </a:solidFill>
          <a:ln w="381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1" flipV="1">
            <a:off x="1530046" y="1610082"/>
            <a:ext cx="2267639" cy="742330"/>
          </a:xfrm>
          <a:prstGeom prst="round2SameRect">
            <a:avLst>
              <a:gd name="adj1" fmla="val 50000"/>
              <a:gd name="adj2" fmla="val 0"/>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1661492" y="1662700"/>
            <a:ext cx="2004748" cy="656100"/>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FFFFFF">
                    <a:alpha val="100000"/>
                  </a:srgbClr>
                </a:solidFill>
                <a:latin typeface="Source Han Sans CN Bold"/>
                <a:ea typeface="Source Han Sans CN Bold"/>
                <a:cs typeface="Source Han Sans CN Bold"/>
              </a:rPr>
              <a:t>2.2.1模块功能</a:t>
            </a:r>
            <a:endParaRPr kumimoji="1" lang="zh-CN" altLang="en-US"/>
          </a:p>
        </p:txBody>
      </p:sp>
      <p:sp>
        <p:nvSpPr>
          <p:cNvPr id="7" name="标题 1"/>
          <p:cNvSpPr txBox="1"/>
          <p:nvPr/>
        </p:nvSpPr>
        <p:spPr>
          <a:xfrm rot="0" flipH="0" flipV="0">
            <a:off x="1437942" y="2665902"/>
            <a:ext cx="2451845" cy="1965335"/>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Refine模块用于边界精细化，进一步优化分割结果的边界质量，使其更加平滑和准确。
该模块通过下采样和上采样的路径，对分割结果进行多尺度处理，增强边界的特征表示。</a:t>
            </a:r>
            <a:endParaRPr kumimoji="1" lang="zh-CN" altLang="en-US"/>
          </a:p>
        </p:txBody>
      </p:sp>
      <p:sp>
        <p:nvSpPr>
          <p:cNvPr id="8" name="标题 1"/>
          <p:cNvSpPr txBox="1"/>
          <p:nvPr/>
        </p:nvSpPr>
        <p:spPr>
          <a:xfrm rot="0" flipH="0" flipV="0">
            <a:off x="4577480" y="1627206"/>
            <a:ext cx="3042003" cy="4030601"/>
          </a:xfrm>
          <a:prstGeom prst="roundRect">
            <a:avLst>
              <a:gd name="adj" fmla="val 10599"/>
            </a:avLst>
          </a:prstGeom>
          <a:gradFill>
            <a:gsLst>
              <a:gs pos="1000">
                <a:schemeClr val="accent1">
                  <a:alpha val="100000"/>
                </a:schemeClr>
              </a:gs>
              <a:gs pos="100000">
                <a:schemeClr val="accent1">
                  <a:lumMod val="60000"/>
                  <a:lumOff val="40000"/>
                </a:schemeClr>
              </a:gs>
            </a:gsLst>
            <a:lin ang="5400000" scaled="0"/>
          </a:gradFill>
          <a:ln cap="sq">
            <a:noFill/>
            <a:prstDash val="solid"/>
            <a:miter/>
          </a:ln>
          <a:effectLst/>
        </p:spPr>
        <p:txBody>
          <a:bodyPr vert="horz" wrap="square" lIns="45720" tIns="22860" rIns="45720" bIns="22860" rtlCol="0" anchor="ctr"/>
          <a:lstStyle/>
          <a:p>
            <a:pPr algn="ctr">
              <a:lnSpc>
                <a:spcPct val="110000"/>
              </a:lnSpc>
            </a:pPr>
            <a:endParaRPr kumimoji="1" lang="zh-CN" altLang="en-US"/>
          </a:p>
        </p:txBody>
      </p:sp>
      <p:sp>
        <p:nvSpPr>
          <p:cNvPr id="9" name="标题 1"/>
          <p:cNvSpPr txBox="1"/>
          <p:nvPr/>
        </p:nvSpPr>
        <p:spPr>
          <a:xfrm rot="0" flipH="1" flipV="1">
            <a:off x="4964662" y="1610082"/>
            <a:ext cx="2267639" cy="742330"/>
          </a:xfrm>
          <a:prstGeom prst="round2SameRect">
            <a:avLst>
              <a:gd name="adj1" fmla="val 50000"/>
              <a:gd name="adj2" fmla="val 0"/>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5080696" y="1662700"/>
            <a:ext cx="2004748" cy="656100"/>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E56F01">
                    <a:alpha val="100000"/>
                  </a:srgbClr>
                </a:solidFill>
                <a:latin typeface="Source Han Sans CN Bold"/>
                <a:ea typeface="Source Han Sans CN Bold"/>
                <a:cs typeface="Source Han Sans CN Bold"/>
              </a:rPr>
              <a:t>2.2.2结构设计</a:t>
            </a:r>
            <a:endParaRPr kumimoji="1" lang="zh-CN" altLang="en-US"/>
          </a:p>
        </p:txBody>
      </p:sp>
      <p:sp>
        <p:nvSpPr>
          <p:cNvPr id="11" name="标题 1"/>
          <p:cNvSpPr txBox="1"/>
          <p:nvPr/>
        </p:nvSpPr>
        <p:spPr>
          <a:xfrm rot="0" flipH="0" flipV="0">
            <a:off x="4872559" y="2665903"/>
            <a:ext cx="2451845" cy="1965334"/>
          </a:xfrm>
          <a:prstGeom prst="rect">
            <a:avLst/>
          </a:prstGeom>
          <a:noFill/>
          <a:ln>
            <a:noFill/>
          </a:ln>
        </p:spPr>
        <p:txBody>
          <a:bodyPr vert="horz" wrap="square" lIns="0" tIns="0" rIns="0" bIns="0" rtlCol="0" anchor="t"/>
          <a:lstStyle/>
          <a:p>
            <a:pPr algn="ctr">
              <a:lnSpc>
                <a:spcPct val="150000"/>
              </a:lnSpc>
            </a:pPr>
            <a:r>
              <a:rPr kumimoji="1" lang="en-US" altLang="zh-CN" sz="1290">
                <a:ln w="12700">
                  <a:noFill/>
                </a:ln>
                <a:solidFill>
                  <a:srgbClr val="FFFFFF">
                    <a:alpha val="100000"/>
                  </a:srgbClr>
                </a:solidFill>
                <a:latin typeface="Source Han Sans"/>
                <a:ea typeface="Source Han Sans"/>
                <a:cs typeface="Source Han Sans"/>
              </a:rPr>
              <a:t>下采样路径通过卷积和池化操作提取边界特征，上采样路径通过卷积和上采样模块恢复边界细节。
残差连接结构使得模块能够学习到更稳定的边界特征，避免信息丢失，提高边界优化的效果。</a:t>
            </a:r>
            <a:endParaRPr kumimoji="1" lang="zh-CN" altLang="en-US"/>
          </a:p>
        </p:txBody>
      </p:sp>
      <p:sp>
        <p:nvSpPr>
          <p:cNvPr id="12" name="标题 1"/>
          <p:cNvSpPr txBox="1"/>
          <p:nvPr/>
        </p:nvSpPr>
        <p:spPr>
          <a:xfrm rot="0" flipH="0" flipV="0">
            <a:off x="8012097" y="1627206"/>
            <a:ext cx="3042003" cy="4030601"/>
          </a:xfrm>
          <a:prstGeom prst="roundRect">
            <a:avLst>
              <a:gd name="adj" fmla="val 10599"/>
            </a:avLst>
          </a:prstGeom>
          <a:solidFill>
            <a:schemeClr val="bg1"/>
          </a:solidFill>
          <a:ln w="381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1" flipV="1">
            <a:off x="8399279" y="1610082"/>
            <a:ext cx="2267639" cy="742330"/>
          </a:xfrm>
          <a:prstGeom prst="round2SameRect">
            <a:avLst>
              <a:gd name="adj1" fmla="val 50000"/>
              <a:gd name="adj2" fmla="val 0"/>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515312" y="1662700"/>
            <a:ext cx="2004748" cy="656100"/>
          </a:xfrm>
          <a:prstGeom prst="rect">
            <a:avLst/>
          </a:prstGeom>
          <a:noFill/>
          <a:ln>
            <a:noFill/>
          </a:ln>
        </p:spPr>
        <p:txBody>
          <a:bodyPr vert="horz" wrap="square" lIns="0" tIns="0" rIns="0" bIns="0" rtlCol="0" anchor="ctr"/>
          <a:lstStyle/>
          <a:p>
            <a:pPr algn="ctr">
              <a:lnSpc>
                <a:spcPct val="110000"/>
              </a:lnSpc>
            </a:pPr>
            <a:r>
              <a:rPr kumimoji="1" lang="en-US" altLang="zh-CN" sz="1600">
                <a:ln w="12700">
                  <a:noFill/>
                </a:ln>
                <a:solidFill>
                  <a:srgbClr val="FFFFFF">
                    <a:alpha val="100000"/>
                  </a:srgbClr>
                </a:solidFill>
                <a:latin typeface="Source Han Sans CN Bold"/>
                <a:ea typeface="Source Han Sans CN Bold"/>
                <a:cs typeface="Source Han Sans CN Bold"/>
              </a:rPr>
              <a:t>2.2.3对分割结果的影响</a:t>
            </a:r>
            <a:endParaRPr kumimoji="1" lang="zh-CN" altLang="en-US"/>
          </a:p>
        </p:txBody>
      </p:sp>
      <p:sp>
        <p:nvSpPr>
          <p:cNvPr id="15" name="标题 1"/>
          <p:cNvSpPr txBox="1"/>
          <p:nvPr/>
        </p:nvSpPr>
        <p:spPr>
          <a:xfrm rot="0" flipH="0" flipV="0">
            <a:off x="8309286" y="2665903"/>
            <a:ext cx="2447624" cy="1965334"/>
          </a:xfrm>
          <a:prstGeom prst="rect">
            <a:avLst/>
          </a:prstGeom>
          <a:noFill/>
          <a:ln>
            <a:noFill/>
          </a:ln>
        </p:spPr>
        <p:txBody>
          <a:bodyPr vert="horz" wrap="square" lIns="0" tIns="0" rIns="0" bIns="0" rtlCol="0" anchor="t"/>
          <a:lstStyle/>
          <a:p>
            <a:pPr algn="ctr">
              <a:lnSpc>
                <a:spcPct val="150000"/>
              </a:lnSpc>
            </a:pPr>
            <a:r>
              <a:rPr kumimoji="1" lang="en-US" altLang="zh-CN" sz="1290">
                <a:ln w="12700">
                  <a:noFill/>
                </a:ln>
                <a:solidFill>
                  <a:srgbClr val="262626">
                    <a:alpha val="100000"/>
                  </a:srgbClr>
                </a:solidFill>
                <a:latin typeface="Source Han Sans"/>
                <a:ea typeface="Source Han Sans"/>
                <a:cs typeface="Source Han Sans"/>
              </a:rPr>
              <a:t>经过Refine模块处理后的分割结果，边界更加清晰，减少了锯齿和模糊现象，提高了分割的准确性和鲁棒性。
在复杂背景和低对比度图像中，Refine模块的作用尤为明显，能够显著提升分割结果的质量。</a:t>
            </a:r>
            <a:endParaRPr kumimoji="1" lang="zh-CN" altLang="en-US"/>
          </a:p>
        </p:txBody>
      </p:sp>
      <p:sp>
        <p:nvSpPr>
          <p:cNvPr id="16" name="标题 1"/>
          <p:cNvSpPr txBox="1"/>
          <p:nvPr/>
        </p:nvSpPr>
        <p:spPr>
          <a:xfrm rot="0" flipH="0" flipV="0">
            <a:off x="1661492" y="4850953"/>
            <a:ext cx="2004748" cy="656100"/>
          </a:xfrm>
          <a:prstGeom prst="rect">
            <a:avLst/>
          </a:prstGeom>
          <a:noFill/>
          <a:ln>
            <a:noFill/>
          </a:ln>
        </p:spPr>
        <p:txBody>
          <a:bodyPr vert="horz" wrap="square" lIns="0" tIns="0" rIns="0" bIns="0" rtlCol="0" anchor="ctr"/>
          <a:lstStyle/>
          <a:p>
            <a:pPr algn="ctr">
              <a:lnSpc>
                <a:spcPct val="110000"/>
              </a:lnSpc>
            </a:pPr>
            <a:r>
              <a:rPr kumimoji="1" lang="en-US" altLang="zh-CN" sz="4200">
                <a:ln w="12700">
                  <a:solidFill>
                    <a:srgbClr val="BFE2FF">
                      <a:alpha val="100000"/>
                    </a:srgbClr>
                  </a:solidFill>
                </a:ln>
                <a:solidFill>
                  <a:srgbClr val="000000">
                    <a:alpha val="100000"/>
                  </a:srgbClr>
                </a:solidFill>
                <a:latin typeface="OPPOSans H"/>
                <a:ea typeface="OPPOSans H"/>
                <a:cs typeface="OPPOSans H"/>
              </a:rPr>
              <a:t>01</a:t>
            </a:r>
            <a:endParaRPr kumimoji="1" lang="zh-CN" altLang="en-US"/>
          </a:p>
        </p:txBody>
      </p:sp>
      <p:sp>
        <p:nvSpPr>
          <p:cNvPr id="17" name="标题 1"/>
          <p:cNvSpPr txBox="1"/>
          <p:nvPr/>
        </p:nvSpPr>
        <p:spPr>
          <a:xfrm rot="0" flipH="0" flipV="0">
            <a:off x="5084175" y="4850953"/>
            <a:ext cx="2004748" cy="656100"/>
          </a:xfrm>
          <a:prstGeom prst="rect">
            <a:avLst/>
          </a:prstGeom>
          <a:noFill/>
          <a:ln>
            <a:noFill/>
          </a:ln>
        </p:spPr>
        <p:txBody>
          <a:bodyPr vert="horz" wrap="square" lIns="0" tIns="0" rIns="0" bIns="0" rtlCol="0" anchor="ctr"/>
          <a:lstStyle/>
          <a:p>
            <a:pPr algn="ctr">
              <a:lnSpc>
                <a:spcPct val="110000"/>
              </a:lnSpc>
            </a:pPr>
            <a:r>
              <a:rPr kumimoji="1" lang="en-US" altLang="zh-CN" sz="4200">
                <a:ln w="12700">
                  <a:solidFill>
                    <a:srgbClr val="BFE2FF">
                      <a:alpha val="100000"/>
                    </a:srgbClr>
                  </a:solidFill>
                </a:ln>
                <a:solidFill>
                  <a:srgbClr val="000000">
                    <a:alpha val="100000"/>
                  </a:srgbClr>
                </a:solidFill>
                <a:latin typeface="OPPOSans H"/>
                <a:ea typeface="OPPOSans H"/>
                <a:cs typeface="OPPOSans H"/>
              </a:rPr>
              <a:t>02</a:t>
            </a:r>
            <a:endParaRPr kumimoji="1" lang="zh-CN" altLang="en-US"/>
          </a:p>
        </p:txBody>
      </p:sp>
      <p:sp>
        <p:nvSpPr>
          <p:cNvPr id="18" name="标题 1"/>
          <p:cNvSpPr txBox="1"/>
          <p:nvPr/>
        </p:nvSpPr>
        <p:spPr>
          <a:xfrm rot="0" flipH="0" flipV="0">
            <a:off x="8522487" y="4850953"/>
            <a:ext cx="2004748" cy="656100"/>
          </a:xfrm>
          <a:prstGeom prst="rect">
            <a:avLst/>
          </a:prstGeom>
          <a:noFill/>
          <a:ln>
            <a:noFill/>
          </a:ln>
        </p:spPr>
        <p:txBody>
          <a:bodyPr vert="horz" wrap="square" lIns="0" tIns="0" rIns="0" bIns="0" rtlCol="0" anchor="ctr"/>
          <a:lstStyle/>
          <a:p>
            <a:pPr algn="ctr">
              <a:lnSpc>
                <a:spcPct val="110000"/>
              </a:lnSpc>
            </a:pPr>
            <a:r>
              <a:rPr kumimoji="1" lang="en-US" altLang="zh-CN" sz="4200">
                <a:ln w="12700">
                  <a:solidFill>
                    <a:srgbClr val="BFE2FF">
                      <a:alpha val="100000"/>
                    </a:srgbClr>
                  </a:solidFill>
                </a:ln>
                <a:solidFill>
                  <a:srgbClr val="000000">
                    <a:alpha val="100000"/>
                  </a:srgbClr>
                </a:solidFill>
                <a:latin typeface="OPPOSans H"/>
                <a:ea typeface="OPPOSans H"/>
                <a:cs typeface="OPPOSans H"/>
              </a:rPr>
              <a:t>03</a:t>
            </a:r>
            <a:endParaRPr kumimoji="1" lang="zh-CN" altLang="en-US"/>
          </a:p>
        </p:txBody>
      </p:sp>
      <p:sp>
        <p:nvSpPr>
          <p:cNvPr id="19"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2.2Refine模块</a:t>
            </a:r>
            <a:endParaRPr kumimoji="1" lang="zh-CN" altLang="en-US"/>
          </a:p>
        </p:txBody>
      </p:sp>
      <p:sp>
        <p:nvSpPr>
          <p:cNvPr id="20"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0" y="1"/>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3872814" y="2028910"/>
            <a:ext cx="13970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12700">
                  <a:noFill/>
                </a:ln>
                <a:solidFill>
                  <a:srgbClr val="000000">
                    <a:alpha val="100000"/>
                  </a:srgbClr>
                </a:solidFill>
                <a:latin typeface="OPPOSans L"/>
                <a:ea typeface="OPPOSans L"/>
                <a:cs typeface="OPPOSans L"/>
              </a:rPr>
              <a:t>01</a:t>
            </a:r>
            <a:endParaRPr kumimoji="1" lang="zh-CN" altLang="en-US"/>
          </a:p>
        </p:txBody>
      </p:sp>
      <p:sp>
        <p:nvSpPr>
          <p:cNvPr id="4" name="标题 1"/>
          <p:cNvSpPr txBox="1"/>
          <p:nvPr/>
        </p:nvSpPr>
        <p:spPr>
          <a:xfrm rot="0" flipH="0" flipV="0">
            <a:off x="6415862" y="2028910"/>
            <a:ext cx="13970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12700">
                  <a:noFill/>
                </a:ln>
                <a:solidFill>
                  <a:srgbClr val="000000">
                    <a:alpha val="100000"/>
                  </a:srgbClr>
                </a:solidFill>
                <a:latin typeface="OPPOSans L"/>
                <a:ea typeface="OPPOSans L"/>
                <a:cs typeface="OPPOSans L"/>
              </a:rPr>
              <a:t>02</a:t>
            </a:r>
            <a:endParaRPr kumimoji="1" lang="zh-CN" altLang="en-US"/>
          </a:p>
        </p:txBody>
      </p:sp>
      <p:sp>
        <p:nvSpPr>
          <p:cNvPr id="5" name="标题 1"/>
          <p:cNvSpPr txBox="1"/>
          <p:nvPr/>
        </p:nvSpPr>
        <p:spPr>
          <a:xfrm rot="0" flipH="0" flipV="0">
            <a:off x="8981229" y="2028910"/>
            <a:ext cx="1397000" cy="685800"/>
          </a:xfrm>
          <a:prstGeom prst="rect">
            <a:avLst/>
          </a:prstGeom>
          <a:noFill/>
          <a:ln>
            <a:noFill/>
          </a:ln>
        </p:spPr>
        <p:txBody>
          <a:bodyPr vert="horz" wrap="square" lIns="0" tIns="0" rIns="0" bIns="0" rtlCol="0" anchor="t">
            <a:spAutoFit/>
          </a:bodyPr>
          <a:lstStyle/>
          <a:p>
            <a:pPr algn="l">
              <a:lnSpc>
                <a:spcPct val="100000"/>
              </a:lnSpc>
            </a:pPr>
            <a:r>
              <a:rPr kumimoji="1" lang="en-US" altLang="zh-CN" sz="5400">
                <a:ln w="12700">
                  <a:noFill/>
                </a:ln>
                <a:solidFill>
                  <a:srgbClr val="000000">
                    <a:alpha val="100000"/>
                  </a:srgbClr>
                </a:solidFill>
                <a:latin typeface="OPPOSans L"/>
                <a:ea typeface="OPPOSans L"/>
                <a:cs typeface="OPPOSans L"/>
              </a:rPr>
              <a:t>03</a:t>
            </a:r>
            <a:endParaRPr kumimoji="1" lang="zh-CN" altLang="en-US"/>
          </a:p>
        </p:txBody>
      </p:sp>
      <p:sp>
        <p:nvSpPr>
          <p:cNvPr id="6" name="标题 1"/>
          <p:cNvSpPr txBox="1"/>
          <p:nvPr/>
        </p:nvSpPr>
        <p:spPr>
          <a:xfrm rot="0" flipH="0" flipV="0">
            <a:off x="898572" y="3276600"/>
            <a:ext cx="2334837" cy="6858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900824" y="2032000"/>
            <a:ext cx="1044830" cy="1077409"/>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3614788" y="3651574"/>
            <a:ext cx="2260600" cy="2632972"/>
          </a:xfrm>
          <a:prstGeom prst="rect">
            <a:avLst/>
          </a:prstGeom>
          <a:noFill/>
          <a:ln cap="sq">
            <a:noFill/>
          </a:ln>
        </p:spPr>
        <p:txBody>
          <a:bodyPr vert="horz" wrap="square" lIns="38102" tIns="38102" rIns="38102" bIns="38102"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BASNet包含7个侧边输出和1个融合输出，每个输出层独立计算损失，为模型训练提供了丰富的监督信息。
侧边输出层分布在解码器的不同层次，能够捕捉到不同尺度的特征，融合输出层则对所有侧边输出进行综合，生成最终的分割结果。</a:t>
            </a:r>
            <a:endParaRPr kumimoji="1" lang="zh-CN" altLang="en-US"/>
          </a:p>
        </p:txBody>
      </p:sp>
      <p:sp>
        <p:nvSpPr>
          <p:cNvPr id="9" name="标题 1"/>
          <p:cNvSpPr txBox="1"/>
          <p:nvPr/>
        </p:nvSpPr>
        <p:spPr>
          <a:xfrm rot="0" flipH="0" flipV="0">
            <a:off x="3615983" y="2887771"/>
            <a:ext cx="2267148" cy="7735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2.3.1输出层设计</a:t>
            </a:r>
            <a:endParaRPr kumimoji="1" lang="zh-CN" altLang="en-US"/>
          </a:p>
        </p:txBody>
      </p:sp>
      <p:sp>
        <p:nvSpPr>
          <p:cNvPr id="10" name="标题 1"/>
          <p:cNvSpPr txBox="1"/>
          <p:nvPr/>
        </p:nvSpPr>
        <p:spPr>
          <a:xfrm rot="0" flipH="0" flipV="0">
            <a:off x="6408788" y="3651574"/>
            <a:ext cx="2260600" cy="2632972"/>
          </a:xfrm>
          <a:prstGeom prst="rect">
            <a:avLst/>
          </a:prstGeom>
          <a:noFill/>
          <a:ln cap="sq">
            <a:noFill/>
          </a:ln>
        </p:spPr>
        <p:txBody>
          <a:bodyPr vert="horz" wrap="square" lIns="38102" tIns="38102" rIns="38102" bIns="38102"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每个输出层采用BCE损失、SSIM损失和IOU损失的组合，从不同角度对分割结果进行评估和优化。
BCE损失用于衡量分割结果与真实标签的二值交叉熵，SSIM损失关注分割结果的结构相似性，IOU损失则直接衡量分割的准确率。</a:t>
            </a:r>
            <a:endParaRPr kumimoji="1" lang="zh-CN" altLang="en-US"/>
          </a:p>
        </p:txBody>
      </p:sp>
      <p:sp>
        <p:nvSpPr>
          <p:cNvPr id="11" name="标题 1"/>
          <p:cNvSpPr txBox="1"/>
          <p:nvPr/>
        </p:nvSpPr>
        <p:spPr>
          <a:xfrm rot="0" flipH="0" flipV="0">
            <a:off x="6409983" y="2887771"/>
            <a:ext cx="2267148" cy="7735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2.3.2损失函数设计</a:t>
            </a:r>
            <a:endParaRPr kumimoji="1" lang="zh-CN" altLang="en-US"/>
          </a:p>
        </p:txBody>
      </p:sp>
      <p:sp>
        <p:nvSpPr>
          <p:cNvPr id="12" name="标题 1"/>
          <p:cNvSpPr txBox="1"/>
          <p:nvPr/>
        </p:nvSpPr>
        <p:spPr>
          <a:xfrm rot="0" flipH="0" flipV="0">
            <a:off x="8974188" y="3651574"/>
            <a:ext cx="2260600" cy="2632972"/>
          </a:xfrm>
          <a:prstGeom prst="rect">
            <a:avLst/>
          </a:prstGeom>
          <a:noFill/>
          <a:ln cap="sq">
            <a:noFill/>
          </a:ln>
        </p:spPr>
        <p:txBody>
          <a:bodyPr vert="horz" wrap="square" lIns="38102" tIns="38102" rIns="38102" bIns="38102"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多输出层设计使得模型能够同时学习到不同尺度和层次的特征，提高了模型的泛化能力和分割精度。
独立计算损失的方式能够更好地平衡不同层次的特征学习，避免因单一输出层导致的特征偏重问题，使模型更加稳定和可靠。</a:t>
            </a:r>
            <a:endParaRPr kumimoji="1" lang="zh-CN" altLang="en-US"/>
          </a:p>
        </p:txBody>
      </p:sp>
      <p:sp>
        <p:nvSpPr>
          <p:cNvPr id="13" name="标题 1"/>
          <p:cNvSpPr txBox="1"/>
          <p:nvPr/>
        </p:nvSpPr>
        <p:spPr>
          <a:xfrm rot="0" flipH="0" flipV="0">
            <a:off x="8975383" y="2887771"/>
            <a:ext cx="2267148" cy="7735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2.3.3多输出层的优势</a:t>
            </a:r>
            <a:endParaRPr kumimoji="1" lang="zh-CN" altLang="en-US"/>
          </a:p>
        </p:txBody>
      </p:sp>
      <p:sp>
        <p:nvSpPr>
          <p:cNvPr id="14" name="标题 1"/>
          <p:cNvSpPr txBox="1"/>
          <p:nvPr/>
        </p:nvSpPr>
        <p:spPr>
          <a:xfrm rot="0" flipH="0" flipV="0">
            <a:off x="1179090" y="229502"/>
            <a:ext cx="10126738" cy="500543"/>
          </a:xfrm>
          <a:prstGeom prst="rect">
            <a:avLst/>
          </a:prstGeom>
          <a:noFill/>
          <a:ln>
            <a:noFill/>
          </a:ln>
          <a:effectLst/>
        </p:spPr>
        <p:txBody>
          <a:bodyPr vert="horz" wrap="square" lIns="68983" tIns="34491" rIns="68983" bIns="34491" rtlCol="0" anchor="t"/>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2.3多输出层</a:t>
            </a:r>
            <a:endParaRPr kumimoji="1" lang="zh-CN" altLang="en-US"/>
          </a:p>
        </p:txBody>
      </p:sp>
      <p:sp>
        <p:nvSpPr>
          <p:cNvPr id="15" name="标题 1"/>
          <p:cNvSpPr txBox="1"/>
          <p:nvPr/>
        </p:nvSpPr>
        <p:spPr>
          <a:xfrm rot="5400000" flipH="0" flipV="0">
            <a:off x="448085" y="241327"/>
            <a:ext cx="500449" cy="431421"/>
          </a:xfrm>
          <a:prstGeom prst="hexag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5400000" flipH="0" flipV="0">
            <a:off x="110323" y="132638"/>
            <a:ext cx="317294" cy="273529"/>
          </a:xfrm>
          <a:prstGeom prst="hexagon">
            <a:avLst/>
          </a:prstGeom>
          <a:no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flipH="0" flipV="0">
            <a:off x="815722" y="411851"/>
            <a:ext cx="317294" cy="273529"/>
          </a:xfrm>
          <a:prstGeom prst="hexag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AFBFC">
                <a:alpha val="100000"/>
              </a:srgbClr>
            </a:gs>
            <a:gs pos="50400">
              <a:schemeClr val="bg1"/>
            </a:gs>
            <a:gs pos="96800">
              <a:srgbClr val="FAFBFC">
                <a:alpha val="100000"/>
              </a:srgbClr>
            </a:gs>
          </a:gsLst>
          <a:lin ang="2700000" scaled="0"/>
        </a:gradFill>
        <a:effectLst/>
      </p:bgPr>
    </p:bg>
    <p:spTree>
      <p:nvGrpSpPr>
        <p:cNvPr id="1" name=""/>
        <p:cNvGrpSpPr/>
        <p:nvPr/>
      </p:nvGrpSpPr>
      <p:grpSpPr>
        <a:xfrm>
          <a:off x="0" y="0"/>
          <a:ext cx="0" cy="0"/>
          <a:chOff x="0" y="0"/>
          <a:chExt cx="0" cy="0"/>
        </a:xfrm>
      </p:grpSpPr>
      <p:sp>
        <p:nvSpPr>
          <p:cNvPr id="2" name="标题 1"/>
          <p:cNvSpPr txBox="1"/>
          <p:nvPr/>
        </p:nvSpPr>
        <p:spPr>
          <a:xfrm rot="0" flipH="0" flipV="0">
            <a:off x="2982008" y="5318820"/>
            <a:ext cx="2793796" cy="1543752"/>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590688" y="1787145"/>
            <a:ext cx="4601314" cy="5075428"/>
          </a:xfrm>
          <a:custGeom>
            <a:avLst/>
            <a:gdLst>
              <a:gd name="connsiteX0" fmla="*/ 2739325 w 5433659"/>
              <a:gd name="connsiteY0" fmla="*/ 70 h 5993537"/>
              <a:gd name="connsiteX1" fmla="*/ 3966624 w 5433659"/>
              <a:gd name="connsiteY1" fmla="*/ 612305 h 5993537"/>
              <a:gd name="connsiteX2" fmla="*/ 5165225 w 5433659"/>
              <a:gd name="connsiteY2" fmla="*/ 1281869 h 5993537"/>
              <a:gd name="connsiteX3" fmla="*/ 5421571 w 5433659"/>
              <a:gd name="connsiteY3" fmla="*/ 1224840 h 5993537"/>
              <a:gd name="connsiteX4" fmla="*/ 5433659 w 5433659"/>
              <a:gd name="connsiteY4" fmla="*/ 1219196 h 5993537"/>
              <a:gd name="connsiteX5" fmla="*/ 5433659 w 5433659"/>
              <a:gd name="connsiteY5" fmla="*/ 5993537 h 5993537"/>
              <a:gd name="connsiteX6" fmla="*/ 3483096 w 5433659"/>
              <a:gd name="connsiteY6" fmla="*/ 5993537 h 5993537"/>
              <a:gd name="connsiteX7" fmla="*/ 3397491 w 5433659"/>
              <a:gd name="connsiteY7" fmla="*/ 5928026 h 5993537"/>
              <a:gd name="connsiteX8" fmla="*/ 2968509 w 5433659"/>
              <a:gd name="connsiteY8" fmla="*/ 5786053 h 5993537"/>
              <a:gd name="connsiteX9" fmla="*/ 2465073 w 5433659"/>
              <a:gd name="connsiteY9" fmla="*/ 5905967 h 5993537"/>
              <a:gd name="connsiteX10" fmla="*/ 2199162 w 5433659"/>
              <a:gd name="connsiteY10" fmla="*/ 5993537 h 5993537"/>
              <a:gd name="connsiteX11" fmla="*/ 509997 w 5433659"/>
              <a:gd name="connsiteY11" fmla="*/ 5993537 h 5993537"/>
              <a:gd name="connsiteX12" fmla="*/ 470163 w 5433659"/>
              <a:gd name="connsiteY12" fmla="*/ 5973678 h 5993537"/>
              <a:gd name="connsiteX13" fmla="*/ 238986 w 5433659"/>
              <a:gd name="connsiteY13" fmla="*/ 5791240 h 5993537"/>
              <a:gd name="connsiteX14" fmla="*/ 21320 w 5433659"/>
              <a:gd name="connsiteY14" fmla="*/ 5357664 h 5993537"/>
              <a:gd name="connsiteX15" fmla="*/ 920473 w 5433659"/>
              <a:gd name="connsiteY15" fmla="*/ 3564344 h 5993537"/>
              <a:gd name="connsiteX16" fmla="*/ 976455 w 5433659"/>
              <a:gd name="connsiteY16" fmla="*/ 1868235 h 5993537"/>
              <a:gd name="connsiteX17" fmla="*/ 1313225 w 5433659"/>
              <a:gd name="connsiteY17" fmla="*/ 680009 h 5993537"/>
              <a:gd name="connsiteX18" fmla="*/ 2739325 w 5433659"/>
              <a:gd name="connsiteY18" fmla="*/ 70 h 5993537"/>
            </a:gdLst>
            <a:rect l="l" t="t" r="r" b="b"/>
            <a:pathLst>
              <a:path w="5433659" h="5993537">
                <a:moveTo>
                  <a:pt x="2739325" y="70"/>
                </a:moveTo>
                <a:cubicBezTo>
                  <a:pt x="3235890" y="-5117"/>
                  <a:pt x="3625947" y="280318"/>
                  <a:pt x="3966624" y="612305"/>
                </a:cubicBezTo>
                <a:cubicBezTo>
                  <a:pt x="4306493" y="943550"/>
                  <a:pt x="4645418" y="1320134"/>
                  <a:pt x="5165225" y="1281869"/>
                </a:cubicBezTo>
                <a:cubicBezTo>
                  <a:pt x="5258202" y="1275017"/>
                  <a:pt x="5343127" y="1255087"/>
                  <a:pt x="5421571" y="1224840"/>
                </a:cubicBezTo>
                <a:lnTo>
                  <a:pt x="5433659" y="1219196"/>
                </a:lnTo>
                <a:lnTo>
                  <a:pt x="5433659" y="5993537"/>
                </a:lnTo>
                <a:lnTo>
                  <a:pt x="3483096" y="5993537"/>
                </a:lnTo>
                <a:lnTo>
                  <a:pt x="3397491" y="5928026"/>
                </a:lnTo>
                <a:cubicBezTo>
                  <a:pt x="3270718" y="5839847"/>
                  <a:pt x="3131404" y="5781001"/>
                  <a:pt x="2968509" y="5786053"/>
                </a:cubicBezTo>
                <a:cubicBezTo>
                  <a:pt x="2795307" y="5791442"/>
                  <a:pt x="2629045" y="5849917"/>
                  <a:pt x="2465073" y="5905967"/>
                </a:cubicBezTo>
                <a:lnTo>
                  <a:pt x="2199162" y="5993537"/>
                </a:lnTo>
                <a:lnTo>
                  <a:pt x="509997" y="5993537"/>
                </a:lnTo>
                <a:lnTo>
                  <a:pt x="470163" y="5973678"/>
                </a:lnTo>
                <a:cubicBezTo>
                  <a:pt x="384108" y="5923769"/>
                  <a:pt x="305848" y="5863273"/>
                  <a:pt x="238986" y="5791240"/>
                </a:cubicBezTo>
                <a:cubicBezTo>
                  <a:pt x="132949" y="5676918"/>
                  <a:pt x="55543" y="5533762"/>
                  <a:pt x="21320" y="5357664"/>
                </a:cubicBezTo>
                <a:cubicBezTo>
                  <a:pt x="-120690" y="4629625"/>
                  <a:pt x="476859" y="4049726"/>
                  <a:pt x="920473" y="3564344"/>
                </a:cubicBezTo>
                <a:cubicBezTo>
                  <a:pt x="1421080" y="3016041"/>
                  <a:pt x="1051907" y="2485455"/>
                  <a:pt x="976455" y="1868235"/>
                </a:cubicBezTo>
                <a:cubicBezTo>
                  <a:pt x="923707" y="1435602"/>
                  <a:pt x="1029541" y="1015297"/>
                  <a:pt x="1313225" y="680009"/>
                </a:cubicBezTo>
                <a:cubicBezTo>
                  <a:pt x="1662121" y="267586"/>
                  <a:pt x="2197354" y="5998"/>
                  <a:pt x="2739325" y="70"/>
                </a:cubicBez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1" flipV="0">
            <a:off x="1" y="4573"/>
            <a:ext cx="4688411" cy="3783320"/>
          </a:xfrm>
          <a:custGeom>
            <a:avLst/>
            <a:gdLst>
              <a:gd name="connsiteX0" fmla="*/ 4793264 w 4793264"/>
              <a:gd name="connsiteY0" fmla="*/ 0 h 3818764"/>
              <a:gd name="connsiteX1" fmla="*/ 1171644 w 4793264"/>
              <a:gd name="connsiteY1" fmla="*/ 0 h 3818764"/>
              <a:gd name="connsiteX2" fmla="*/ 1178074 w 4793264"/>
              <a:gd name="connsiteY2" fmla="*/ 98109 h 3818764"/>
              <a:gd name="connsiteX3" fmla="*/ 920473 w 4793264"/>
              <a:gd name="connsiteY3" fmla="*/ 712978 h 3818764"/>
              <a:gd name="connsiteX4" fmla="*/ 21320 w 4793264"/>
              <a:gd name="connsiteY4" fmla="*/ 2506298 h 3818764"/>
              <a:gd name="connsiteX5" fmla="*/ 238985 w 4793264"/>
              <a:gd name="connsiteY5" fmla="*/ 2939874 h 3818764"/>
              <a:gd name="connsiteX6" fmla="*/ 1357890 w 4793264"/>
              <a:gd name="connsiteY6" fmla="*/ 3311338 h 3818764"/>
              <a:gd name="connsiteX7" fmla="*/ 2465073 w 4793264"/>
              <a:gd name="connsiteY7" fmla="*/ 3054601 h 3818764"/>
              <a:gd name="connsiteX8" fmla="*/ 2968509 w 4793264"/>
              <a:gd name="connsiteY8" fmla="*/ 2934687 h 3818764"/>
              <a:gd name="connsiteX9" fmla="*/ 3977942 w 4793264"/>
              <a:gd name="connsiteY9" fmla="*/ 3601961 h 3818764"/>
              <a:gd name="connsiteX10" fmla="*/ 4756642 w 4793264"/>
              <a:gd name="connsiteY10" fmla="*/ 3800358 h 3818764"/>
              <a:gd name="connsiteX11" fmla="*/ 4793264 w 4793264"/>
              <a:gd name="connsiteY11" fmla="*/ 3790371 h 3818764"/>
            </a:gdLst>
            <a:rect l="l" t="t" r="r" b="b"/>
            <a:pathLst>
              <a:path w="4793264" h="3818764">
                <a:moveTo>
                  <a:pt x="4793264" y="0"/>
                </a:moveTo>
                <a:lnTo>
                  <a:pt x="1171644" y="0"/>
                </a:lnTo>
                <a:lnTo>
                  <a:pt x="1178074" y="98109"/>
                </a:lnTo>
                <a:cubicBezTo>
                  <a:pt x="1173615" y="304242"/>
                  <a:pt x="1108201" y="507365"/>
                  <a:pt x="920473" y="712978"/>
                </a:cubicBezTo>
                <a:cubicBezTo>
                  <a:pt x="476859" y="1198360"/>
                  <a:pt x="-120690" y="1778259"/>
                  <a:pt x="21320" y="2506298"/>
                </a:cubicBezTo>
                <a:cubicBezTo>
                  <a:pt x="55543" y="2682396"/>
                  <a:pt x="132948" y="2825552"/>
                  <a:pt x="238985" y="2939874"/>
                </a:cubicBezTo>
                <a:cubicBezTo>
                  <a:pt x="506433" y="3228004"/>
                  <a:pt x="956245" y="3331548"/>
                  <a:pt x="1357890" y="3311338"/>
                </a:cubicBezTo>
                <a:cubicBezTo>
                  <a:pt x="1737572" y="3292475"/>
                  <a:pt x="2105398" y="3177614"/>
                  <a:pt x="2465073" y="3054601"/>
                </a:cubicBezTo>
                <a:cubicBezTo>
                  <a:pt x="2629045" y="2998551"/>
                  <a:pt x="2795307" y="2940076"/>
                  <a:pt x="2968509" y="2934687"/>
                </a:cubicBezTo>
                <a:cubicBezTo>
                  <a:pt x="3402894" y="2921213"/>
                  <a:pt x="3669601" y="3362133"/>
                  <a:pt x="3977942" y="3601961"/>
                </a:cubicBezTo>
                <a:cubicBezTo>
                  <a:pt x="4208136" y="3780889"/>
                  <a:pt x="4469320" y="3856947"/>
                  <a:pt x="4756642" y="3800358"/>
                </a:cubicBezTo>
                <a:lnTo>
                  <a:pt x="4793264" y="3790371"/>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3674586" flipH="0" flipV="0">
            <a:off x="1294820" y="-123245"/>
            <a:ext cx="607147" cy="928646"/>
          </a:xfrm>
          <a:custGeom>
            <a:avLst/>
            <a:gdLst>
              <a:gd name="connsiteX0" fmla="*/ 0 w 607147"/>
              <a:gd name="connsiteY0" fmla="*/ 318047 h 928646"/>
              <a:gd name="connsiteX1" fmla="*/ 147936 w 607147"/>
              <a:gd name="connsiteY1" fmla="*/ 48472 h 928646"/>
              <a:gd name="connsiteX2" fmla="*/ 607147 w 607147"/>
              <a:gd name="connsiteY2" fmla="*/ 0 h 928646"/>
              <a:gd name="connsiteX3" fmla="*/ 509124 w 607147"/>
              <a:gd name="connsiteY3" fmla="*/ 928646 h 928646"/>
              <a:gd name="connsiteX4" fmla="*/ 258010 w 607147"/>
              <a:gd name="connsiteY4" fmla="*/ 902030 h 928646"/>
              <a:gd name="connsiteX5" fmla="*/ 323175 w 607147"/>
              <a:gd name="connsiteY5" fmla="*/ 283972 h 928646"/>
            </a:gdLst>
            <a:rect l="l" t="t" r="r" b="b"/>
            <a:pathLst>
              <a:path w="607147" h="928646">
                <a:moveTo>
                  <a:pt x="0" y="318047"/>
                </a:moveTo>
                <a:lnTo>
                  <a:pt x="147936" y="48472"/>
                </a:lnTo>
                <a:lnTo>
                  <a:pt x="607147" y="0"/>
                </a:lnTo>
                <a:lnTo>
                  <a:pt x="509124" y="928646"/>
                </a:lnTo>
                <a:lnTo>
                  <a:pt x="258010" y="902030"/>
                </a:lnTo>
                <a:lnTo>
                  <a:pt x="323175" y="283972"/>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0" flipV="0">
            <a:off x="1612110" y="6200083"/>
            <a:ext cx="609504" cy="459105"/>
          </a:xfrm>
          <a:custGeom>
            <a:avLst/>
            <a:gdLst>
              <a:gd name="connsiteX0" fmla="*/ 101918 w 609504"/>
              <a:gd name="connsiteY0" fmla="*/ 459105 h 459105"/>
              <a:gd name="connsiteX1" fmla="*/ 0 w 609504"/>
              <a:gd name="connsiteY1" fmla="*/ 376714 h 459105"/>
              <a:gd name="connsiteX2" fmla="*/ 304800 w 609504"/>
              <a:gd name="connsiteY2" fmla="*/ 0 h 459105"/>
              <a:gd name="connsiteX3" fmla="*/ 609505 w 609504"/>
              <a:gd name="connsiteY3" fmla="*/ 376714 h 459105"/>
              <a:gd name="connsiteX4" fmla="*/ 507587 w 609504"/>
              <a:gd name="connsiteY4" fmla="*/ 459105 h 459105"/>
              <a:gd name="connsiteX5" fmla="*/ 304800 w 609504"/>
              <a:gd name="connsiteY5" fmla="*/ 208407 h 459105"/>
              <a:gd name="connsiteX6" fmla="*/ 101918 w 609504"/>
              <a:gd name="connsiteY6" fmla="*/ 459105 h 459105"/>
            </a:gdLst>
            <a:rect l="l" t="t" r="r" b="b"/>
            <a:pathLst>
              <a:path w="609504" h="459105">
                <a:moveTo>
                  <a:pt x="101918" y="459105"/>
                </a:moveTo>
                <a:lnTo>
                  <a:pt x="0" y="376714"/>
                </a:lnTo>
                <a:lnTo>
                  <a:pt x="304800" y="0"/>
                </a:lnTo>
                <a:lnTo>
                  <a:pt x="609505" y="376714"/>
                </a:lnTo>
                <a:lnTo>
                  <a:pt x="507587" y="459105"/>
                </a:lnTo>
                <a:lnTo>
                  <a:pt x="304800" y="208407"/>
                </a:lnTo>
                <a:lnTo>
                  <a:pt x="101918" y="459105"/>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307932" y="5265977"/>
            <a:ext cx="1122265" cy="1122264"/>
          </a:xfrm>
          <a:custGeom>
            <a:avLst/>
            <a:gdLst>
              <a:gd name="connsiteX0" fmla="*/ 139065 w 273272"/>
              <a:gd name="connsiteY0" fmla="*/ 273272 h 273272"/>
              <a:gd name="connsiteX1" fmla="*/ 0 w 273272"/>
              <a:gd name="connsiteY1" fmla="*/ 139065 h 273272"/>
              <a:gd name="connsiteX2" fmla="*/ 134207 w 273272"/>
              <a:gd name="connsiteY2" fmla="*/ 0 h 273272"/>
              <a:gd name="connsiteX3" fmla="*/ 273272 w 273272"/>
              <a:gd name="connsiteY3" fmla="*/ 134207 h 273272"/>
              <a:gd name="connsiteX4" fmla="*/ 139065 w 273272"/>
              <a:gd name="connsiteY4" fmla="*/ 273272 h 273272"/>
              <a:gd name="connsiteX5" fmla="*/ 52959 w 273272"/>
              <a:gd name="connsiteY5" fmla="*/ 138113 h 273272"/>
              <a:gd name="connsiteX6" fmla="*/ 138113 w 273272"/>
              <a:gd name="connsiteY6" fmla="*/ 220313 h 273272"/>
              <a:gd name="connsiteX7" fmla="*/ 220313 w 273272"/>
              <a:gd name="connsiteY7" fmla="*/ 135160 h 273272"/>
              <a:gd name="connsiteX8" fmla="*/ 135160 w 273272"/>
              <a:gd name="connsiteY8" fmla="*/ 52959 h 273272"/>
              <a:gd name="connsiteX9" fmla="*/ 52959 w 273272"/>
              <a:gd name="connsiteY9" fmla="*/ 138113 h 273272"/>
            </a:gdLst>
            <a:rect l="l" t="t" r="r" b="b"/>
            <a:pathLst>
              <a:path w="273272" h="273272">
                <a:moveTo>
                  <a:pt x="139065" y="273272"/>
                </a:moveTo>
                <a:lnTo>
                  <a:pt x="0" y="139065"/>
                </a:lnTo>
                <a:lnTo>
                  <a:pt x="134207" y="0"/>
                </a:lnTo>
                <a:lnTo>
                  <a:pt x="273272" y="134207"/>
                </a:lnTo>
                <a:lnTo>
                  <a:pt x="139065" y="273272"/>
                </a:lnTo>
                <a:close/>
                <a:moveTo>
                  <a:pt x="52959" y="138113"/>
                </a:moveTo>
                <a:lnTo>
                  <a:pt x="138113" y="220313"/>
                </a:lnTo>
                <a:lnTo>
                  <a:pt x="220313" y="135160"/>
                </a:lnTo>
                <a:lnTo>
                  <a:pt x="135160" y="52959"/>
                </a:lnTo>
                <a:lnTo>
                  <a:pt x="52959" y="138113"/>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8169848" y="128029"/>
            <a:ext cx="671008" cy="671008"/>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6411035" y="6051330"/>
            <a:ext cx="616651" cy="616651"/>
          </a:xfrm>
          <a:custGeom>
            <a:avLst/>
            <a:gdLst>
              <a:gd name="connsiteX0" fmla="*/ 180308 w 249745"/>
              <a:gd name="connsiteY0" fmla="*/ 249746 h 249745"/>
              <a:gd name="connsiteX1" fmla="*/ 0 w 249745"/>
              <a:gd name="connsiteY1" fmla="*/ 180308 h 249745"/>
              <a:gd name="connsiteX2" fmla="*/ 69437 w 249745"/>
              <a:gd name="connsiteY2" fmla="*/ 0 h 249745"/>
              <a:gd name="connsiteX3" fmla="*/ 249746 w 249745"/>
              <a:gd name="connsiteY3" fmla="*/ 69437 h 249745"/>
              <a:gd name="connsiteX4" fmla="*/ 180308 w 249745"/>
              <a:gd name="connsiteY4" fmla="*/ 249746 h 249745"/>
              <a:gd name="connsiteX5" fmla="*/ 48387 w 249745"/>
              <a:gd name="connsiteY5" fmla="*/ 158782 h 249745"/>
              <a:gd name="connsiteX6" fmla="*/ 158782 w 249745"/>
              <a:gd name="connsiteY6" fmla="*/ 201358 h 249745"/>
              <a:gd name="connsiteX7" fmla="*/ 201359 w 249745"/>
              <a:gd name="connsiteY7" fmla="*/ 90869 h 249745"/>
              <a:gd name="connsiteX8" fmla="*/ 90964 w 249745"/>
              <a:gd name="connsiteY8" fmla="*/ 48292 h 249745"/>
              <a:gd name="connsiteX9" fmla="*/ 48387 w 249745"/>
              <a:gd name="connsiteY9" fmla="*/ 158782 h 249745"/>
            </a:gdLst>
            <a:rect l="l" t="t" r="r" b="b"/>
            <a:pathLst>
              <a:path w="249745" h="249745">
                <a:moveTo>
                  <a:pt x="180308" y="249746"/>
                </a:moveTo>
                <a:lnTo>
                  <a:pt x="0" y="180308"/>
                </a:lnTo>
                <a:lnTo>
                  <a:pt x="69437" y="0"/>
                </a:lnTo>
                <a:lnTo>
                  <a:pt x="249746" y="69437"/>
                </a:lnTo>
                <a:lnTo>
                  <a:pt x="180308" y="249746"/>
                </a:lnTo>
                <a:close/>
                <a:moveTo>
                  <a:pt x="48387" y="158782"/>
                </a:moveTo>
                <a:lnTo>
                  <a:pt x="158782" y="201358"/>
                </a:lnTo>
                <a:lnTo>
                  <a:pt x="201359" y="90869"/>
                </a:lnTo>
                <a:lnTo>
                  <a:pt x="90964" y="48292"/>
                </a:lnTo>
                <a:lnTo>
                  <a:pt x="48387" y="158782"/>
                </a:ln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0" flipH="0" flipV="0">
            <a:off x="4527951" y="6264624"/>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1" flipV="0">
            <a:off x="794315" y="2393224"/>
            <a:ext cx="657479" cy="657479"/>
          </a:xfrm>
          <a:custGeom>
            <a:avLst/>
            <a:gdLst>
              <a:gd name="connsiteX0" fmla="*/ 101441 w 124491"/>
              <a:gd name="connsiteY0" fmla="*/ 0 h 124491"/>
              <a:gd name="connsiteX1" fmla="*/ 0 w 124491"/>
              <a:gd name="connsiteY1" fmla="*/ 101346 h 124491"/>
              <a:gd name="connsiteX2" fmla="*/ 124492 w 124491"/>
              <a:gd name="connsiteY2" fmla="*/ 124492 h 124491"/>
              <a:gd name="connsiteX3" fmla="*/ 101441 w 124491"/>
              <a:gd name="connsiteY3" fmla="*/ 0 h 124491"/>
            </a:gdLst>
            <a:rect l="l" t="t" r="r" b="b"/>
            <a:pathLst>
              <a:path w="124491" h="124491">
                <a:moveTo>
                  <a:pt x="101441" y="0"/>
                </a:moveTo>
                <a:lnTo>
                  <a:pt x="0" y="101346"/>
                </a:lnTo>
                <a:lnTo>
                  <a:pt x="124492" y="124492"/>
                </a:lnTo>
                <a:lnTo>
                  <a:pt x="101441" y="0"/>
                </a:lnTo>
                <a:close/>
              </a:path>
            </a:pathLst>
          </a:custGeom>
          <a:solidFill>
            <a:schemeClr val="accent2">
              <a:lumMod val="60000"/>
              <a:lumOff val="40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5400000" flipH="0" flipV="0">
            <a:off x="-544953" y="3739332"/>
            <a:ext cx="2235321" cy="1139151"/>
          </a:xfrm>
          <a:prstGeom prst="triangle">
            <a:avLst/>
          </a:prstGeom>
          <a:solidFill>
            <a:schemeClr val="accent3"/>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
          <p:cNvPicPr>
            <a:picLocks noChangeAspect="1"/>
          </p:cNvPicPr>
          <p:nvPr/>
        </p:nvPicPr>
        <p:blipFill>
          <a:blip r:embed="rId2">
            <a:alphaModFix amt="100000"/>
          </a:blip>
          <a:srcRect l="0" t="0" r="0" b="0"/>
          <a:stretch>
            <a:fillRect/>
          </a:stretch>
        </p:blipFill>
        <p:spPr>
          <a:xfrm rot="0" flipH="0" flipV="0">
            <a:off x="3568960" y="5756591"/>
            <a:ext cx="1264298" cy="842865"/>
          </a:xfrm>
          <a:prstGeom prst="rect">
            <a:avLst/>
          </a:prstGeom>
          <a:noFill/>
          <a:ln>
            <a:noFill/>
          </a:ln>
        </p:spPr>
      </p:pic>
      <p:sp>
        <p:nvSpPr>
          <p:cNvPr id="14" name="标题 1"/>
          <p:cNvSpPr txBox="1"/>
          <p:nvPr/>
        </p:nvSpPr>
        <p:spPr>
          <a:xfrm rot="0" flipH="0" flipV="1">
            <a:off x="5565476" y="4572"/>
            <a:ext cx="2844831" cy="979813"/>
          </a:xfrm>
          <a:prstGeom prst="triangle">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1" flipV="0">
            <a:off x="11674865" y="4572"/>
            <a:ext cx="517136" cy="1137666"/>
          </a:xfrm>
          <a:custGeom>
            <a:avLst/>
            <a:gdLst>
              <a:gd name="connsiteX0" fmla="*/ 449090 w 517136"/>
              <a:gd name="connsiteY0" fmla="*/ 0 h 1137666"/>
              <a:gd name="connsiteX1" fmla="*/ 0 w 517136"/>
              <a:gd name="connsiteY1" fmla="*/ 0 h 1137666"/>
              <a:gd name="connsiteX2" fmla="*/ 0 w 517136"/>
              <a:gd name="connsiteY2" fmla="*/ 1137666 h 1137666"/>
              <a:gd name="connsiteX3" fmla="*/ 25160 w 517136"/>
              <a:gd name="connsiteY3" fmla="*/ 1127575 h 1137666"/>
              <a:gd name="connsiteX4" fmla="*/ 517136 w 517136"/>
              <a:gd name="connsiteY4" fmla="*/ 334078 h 1137666"/>
              <a:gd name="connsiteX5" fmla="*/ 470608 w 517136"/>
              <a:gd name="connsiteY5" fmla="*/ 50059 h 1137666"/>
            </a:gdLst>
            <a:rect l="l" t="t" r="r" b="b"/>
            <a:pathLst>
              <a:path w="517136" h="1137666">
                <a:moveTo>
                  <a:pt x="449090" y="0"/>
                </a:moveTo>
                <a:lnTo>
                  <a:pt x="0" y="0"/>
                </a:lnTo>
                <a:lnTo>
                  <a:pt x="0" y="1137666"/>
                </a:lnTo>
                <a:lnTo>
                  <a:pt x="25160" y="1127575"/>
                </a:lnTo>
                <a:cubicBezTo>
                  <a:pt x="316747" y="982672"/>
                  <a:pt x="517136" y="681777"/>
                  <a:pt x="517136" y="334078"/>
                </a:cubicBezTo>
                <a:cubicBezTo>
                  <a:pt x="517136" y="234736"/>
                  <a:pt x="500778" y="139214"/>
                  <a:pt x="470608" y="5005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8070731" y="6309789"/>
            <a:ext cx="437041" cy="437041"/>
          </a:xfrm>
          <a:custGeom>
            <a:avLst/>
            <a:gdLst>
              <a:gd name="connsiteX0" fmla="*/ 979932 w 979931"/>
              <a:gd name="connsiteY0" fmla="*/ 489966 h 979931"/>
              <a:gd name="connsiteX1" fmla="*/ 489966 w 979931"/>
              <a:gd name="connsiteY1" fmla="*/ 979932 h 979931"/>
              <a:gd name="connsiteX2" fmla="*/ 0 w 979931"/>
              <a:gd name="connsiteY2" fmla="*/ 489966 h 979931"/>
              <a:gd name="connsiteX3" fmla="*/ 489966 w 979931"/>
              <a:gd name="connsiteY3" fmla="*/ 0 h 979931"/>
              <a:gd name="connsiteX4" fmla="*/ 979932 w 979931"/>
              <a:gd name="connsiteY4" fmla="*/ 489966 h 979931"/>
            </a:gdLst>
            <a:rect l="l" t="t" r="r" b="b"/>
            <a:pathLst>
              <a:path w="979931" h="979931">
                <a:moveTo>
                  <a:pt x="979932" y="489966"/>
                </a:moveTo>
                <a:cubicBezTo>
                  <a:pt x="979932" y="760571"/>
                  <a:pt x="760571" y="979932"/>
                  <a:pt x="489966" y="979932"/>
                </a:cubicBezTo>
                <a:cubicBezTo>
                  <a:pt x="219361" y="979932"/>
                  <a:pt x="0" y="760571"/>
                  <a:pt x="0" y="489966"/>
                </a:cubicBezTo>
                <a:cubicBezTo>
                  <a:pt x="0" y="219361"/>
                  <a:pt x="219361" y="0"/>
                  <a:pt x="489966" y="0"/>
                </a:cubicBezTo>
                <a:cubicBezTo>
                  <a:pt x="760571" y="0"/>
                  <a:pt x="979932" y="219361"/>
                  <a:pt x="979932" y="489966"/>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1" flipV="1">
            <a:off x="10680677" y="1127826"/>
            <a:ext cx="912711" cy="908690"/>
          </a:xfrm>
          <a:prstGeom prst="triangle">
            <a:avLst/>
          </a:pr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5400000" flipH="0" flipV="0">
            <a:off x="-462677" y="474954"/>
            <a:ext cx="1792016" cy="860398"/>
          </a:xfrm>
          <a:custGeom>
            <a:avLst/>
            <a:gdLst>
              <a:gd name="connsiteX0" fmla="*/ 0 w 1792016"/>
              <a:gd name="connsiteY0" fmla="*/ 860398 h 860398"/>
              <a:gd name="connsiteX1" fmla="*/ 14293 w 1792016"/>
              <a:gd name="connsiteY1" fmla="*/ 718619 h 860398"/>
              <a:gd name="connsiteX2" fmla="*/ 896008 w 1792016"/>
              <a:gd name="connsiteY2" fmla="*/ 0 h 860398"/>
              <a:gd name="connsiteX3" fmla="*/ 1777723 w 1792016"/>
              <a:gd name="connsiteY3" fmla="*/ 718619 h 860398"/>
              <a:gd name="connsiteX4" fmla="*/ 1792016 w 1792016"/>
              <a:gd name="connsiteY4" fmla="*/ 860398 h 860398"/>
            </a:gdLst>
            <a:rect l="l" t="t" r="r" b="b"/>
            <a:pathLst>
              <a:path w="1792016" h="860398">
                <a:moveTo>
                  <a:pt x="0" y="860398"/>
                </a:moveTo>
                <a:lnTo>
                  <a:pt x="14293" y="718619"/>
                </a:lnTo>
                <a:cubicBezTo>
                  <a:pt x="98215" y="308504"/>
                  <a:pt x="461084" y="0"/>
                  <a:pt x="896008" y="0"/>
                </a:cubicBezTo>
                <a:cubicBezTo>
                  <a:pt x="1330932" y="0"/>
                  <a:pt x="1693802" y="308504"/>
                  <a:pt x="1777723" y="718619"/>
                </a:cubicBezTo>
                <a:lnTo>
                  <a:pt x="1792016" y="860398"/>
                </a:ln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16200000" flipH="0" flipV="0">
            <a:off x="10588878" y="4536257"/>
            <a:ext cx="2069161" cy="1143345"/>
          </a:xfrm>
          <a:custGeom>
            <a:avLst/>
            <a:gdLst>
              <a:gd name="connsiteX0" fmla="*/ 1396898 w 2793796"/>
              <a:gd name="connsiteY0" fmla="*/ 0 h 1543752"/>
              <a:gd name="connsiteX1" fmla="*/ 2793796 w 2793796"/>
              <a:gd name="connsiteY1" fmla="*/ 1396898 h 1543752"/>
              <a:gd name="connsiteX2" fmla="*/ 2786585 w 2793796"/>
              <a:gd name="connsiteY2" fmla="*/ 1539723 h 1543752"/>
              <a:gd name="connsiteX3" fmla="*/ 2785970 w 2793796"/>
              <a:gd name="connsiteY3" fmla="*/ 1543752 h 1543752"/>
              <a:gd name="connsiteX4" fmla="*/ 7827 w 2793796"/>
              <a:gd name="connsiteY4" fmla="*/ 1543752 h 1543752"/>
              <a:gd name="connsiteX5" fmla="*/ 7212 w 2793796"/>
              <a:gd name="connsiteY5" fmla="*/ 1539723 h 1543752"/>
              <a:gd name="connsiteX6" fmla="*/ 0 w 2793796"/>
              <a:gd name="connsiteY6" fmla="*/ 1396898 h 1543752"/>
              <a:gd name="connsiteX7" fmla="*/ 1396898 w 2793796"/>
              <a:gd name="connsiteY7" fmla="*/ 0 h 1543752"/>
            </a:gdLst>
            <a:rect l="l" t="t" r="r" b="b"/>
            <a:pathLst>
              <a:path w="2793796" h="1543752">
                <a:moveTo>
                  <a:pt x="1396898" y="0"/>
                </a:moveTo>
                <a:cubicBezTo>
                  <a:pt x="2168383" y="0"/>
                  <a:pt x="2793796" y="625413"/>
                  <a:pt x="2793796" y="1396898"/>
                </a:cubicBezTo>
                <a:cubicBezTo>
                  <a:pt x="2793796" y="1445116"/>
                  <a:pt x="2791353" y="1492763"/>
                  <a:pt x="2786585" y="1539723"/>
                </a:cubicBezTo>
                <a:lnTo>
                  <a:pt x="2785970" y="1543752"/>
                </a:lnTo>
                <a:lnTo>
                  <a:pt x="7827" y="1543752"/>
                </a:lnTo>
                <a:lnTo>
                  <a:pt x="7212" y="1539723"/>
                </a:lnTo>
                <a:cubicBezTo>
                  <a:pt x="2443" y="1492763"/>
                  <a:pt x="0" y="1445116"/>
                  <a:pt x="0" y="1396898"/>
                </a:cubicBezTo>
                <a:cubicBezTo>
                  <a:pt x="0" y="625413"/>
                  <a:pt x="625413" y="0"/>
                  <a:pt x="1396898" y="0"/>
                </a:cubicBezTo>
                <a:close/>
              </a:path>
            </a:pathLst>
          </a:custGeom>
          <a:solidFill>
            <a:schemeClr val="accent3"/>
          </a:solidFill>
          <a:ln cap="sq">
            <a:noFill/>
          </a:ln>
        </p:spPr>
        <p:txBody>
          <a:bodyPr vert="horz" wrap="square" lIns="91440" tIns="45720" rIns="91440" bIns="45720" rtlCol="0" anchor="t"/>
          <a:lstStyle/>
          <a:p>
            <a:pPr algn="l">
              <a:lnSpc>
                <a:spcPct val="110000"/>
              </a:lnSpc>
            </a:pPr>
            <a:endParaRPr kumimoji="1" lang="zh-CN" altLang="en-US"/>
          </a:p>
        </p:txBody>
      </p:sp>
      <p:sp>
        <p:nvSpPr>
          <p:cNvPr id="20" name="标题 1"/>
          <p:cNvSpPr txBox="1"/>
          <p:nvPr/>
        </p:nvSpPr>
        <p:spPr>
          <a:xfrm rot="0" flipH="0" flipV="1">
            <a:off x="4335144" y="9145"/>
            <a:ext cx="1502887" cy="597949"/>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0" flipH="1" flipV="1">
            <a:off x="2132478" y="1492905"/>
            <a:ext cx="7812284" cy="3922279"/>
          </a:xfrm>
          <a:prstGeom prst="rect">
            <a:avLst/>
          </a:prstGeom>
          <a:solidFill>
            <a:schemeClr val="accent3"/>
          </a:solidFill>
          <a:ln w="25400"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1" flipV="1">
            <a:off x="2234538" y="1597876"/>
            <a:ext cx="7812284" cy="3922279"/>
          </a:xfrm>
          <a:prstGeom prst="rect">
            <a:avLst/>
          </a:prstGeom>
          <a:solidFill>
            <a:schemeClr val="bg1"/>
          </a:solidFill>
          <a:ln w="28575" cap="sq">
            <a:solidFill>
              <a:schemeClr val="accent3"/>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1" flipV="0">
            <a:off x="5028467" y="1462279"/>
            <a:ext cx="2224426" cy="538425"/>
          </a:xfrm>
          <a:prstGeom prst="roundRect">
            <a:avLst>
              <a:gd name="adj" fmla="val 50000"/>
            </a:avLst>
          </a:prstGeom>
          <a:solidFill>
            <a:schemeClr val="accent2">
              <a:lumMod val="60000"/>
              <a:lumOff val="40000"/>
            </a:schemeClr>
          </a:solidFill>
          <a:ln>
            <a:noFill/>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2918680" y="4810614"/>
            <a:ext cx="6444000" cy="473028"/>
          </a:xfrm>
          <a:prstGeom prst="roundRect">
            <a:avLst>
              <a:gd name="adj" fmla="val 50000"/>
            </a:avLst>
          </a:prstGeom>
          <a:solidFill>
            <a:schemeClr val="accent2">
              <a:lumMod val="60000"/>
              <a:lumOff val="40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5285945" y="1625352"/>
            <a:ext cx="1709471" cy="212279"/>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3126019" y="3035593"/>
            <a:ext cx="6029322" cy="1697806"/>
          </a:xfrm>
          <a:prstGeom prst="rect">
            <a:avLst/>
          </a:prstGeom>
          <a:noFill/>
          <a:ln w="12700" cap="sq">
            <a:noFill/>
            <a:miter/>
          </a:ln>
        </p:spPr>
        <p:txBody>
          <a:bodyPr vert="horz" wrap="square" lIns="91440" tIns="45720" rIns="91440" bIns="45720" rtlCol="0" anchor="ctr"/>
          <a:lstStyle/>
          <a:p>
            <a:pPr algn="ctr">
              <a:lnSpc>
                <a:spcPct val="130000"/>
              </a:lnSpc>
            </a:pPr>
            <a:r>
              <a:rPr kumimoji="1" lang="en-US" altLang="zh-CN" sz="4400">
                <a:ln w="12700">
                  <a:noFill/>
                </a:ln>
                <a:solidFill>
                  <a:srgbClr val="E56F01">
                    <a:alpha val="100000"/>
                  </a:srgbClr>
                </a:solidFill>
                <a:latin typeface="OPPOSans H"/>
                <a:ea typeface="OPPOSans H"/>
                <a:cs typeface="OPPOSans H"/>
              </a:rPr>
              <a:t>3.训练与测试</a:t>
            </a:r>
            <a:endParaRPr kumimoji="1" lang="zh-CN" altLang="en-US"/>
          </a:p>
        </p:txBody>
      </p:sp>
      <p:sp>
        <p:nvSpPr>
          <p:cNvPr id="27" name="标题 1"/>
          <p:cNvSpPr txBox="1"/>
          <p:nvPr/>
        </p:nvSpPr>
        <p:spPr>
          <a:xfrm rot="0" flipH="0" flipV="0">
            <a:off x="5418983" y="905534"/>
            <a:ext cx="1354033" cy="2052731"/>
          </a:xfrm>
          <a:prstGeom prst="rect">
            <a:avLst/>
          </a:prstGeom>
          <a:noFill/>
          <a:ln>
            <a:noFill/>
          </a:ln>
        </p:spPr>
        <p:txBody>
          <a:bodyPr vert="horz" wrap="square" lIns="91440" tIns="45720" rIns="91440" bIns="45720" rtlCol="0" anchor="b"/>
          <a:lstStyle/>
          <a:p>
            <a:pPr algn="ctr">
              <a:lnSpc>
                <a:spcPct val="100000"/>
              </a:lnSpc>
            </a:pPr>
            <a:r>
              <a:rPr kumimoji="1" lang="en-US" altLang="zh-CN" sz="5400">
                <a:ln w="12700">
                  <a:noFill/>
                </a:ln>
                <a:solidFill>
                  <a:srgbClr val="262626">
                    <a:alpha val="100000"/>
                  </a:srgbClr>
                </a:solidFill>
                <a:latin typeface="OPPOSans H"/>
                <a:ea typeface="OPPOSans H"/>
                <a:cs typeface="OPPOSans H"/>
              </a:rPr>
              <a:t>03</a:t>
            </a:r>
            <a:endParaRPr kumimoji="1" lang="zh-CN" altLang="en-US"/>
          </a:p>
        </p:txBody>
      </p:sp>
      <p:sp>
        <p:nvSpPr>
          <p:cNvPr id="28" name="标题 1"/>
          <p:cNvSpPr txBox="1"/>
          <p:nvPr/>
        </p:nvSpPr>
        <p:spPr>
          <a:xfrm rot="0" flipH="0" flipV="0">
            <a:off x="3855853" y="4901193"/>
            <a:ext cx="4569655" cy="305233"/>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
        <p:nvSpPr>
          <p:cNvPr id="29" name="标题 1"/>
          <p:cNvSpPr txBox="1"/>
          <p:nvPr/>
        </p:nvSpPr>
        <p:spPr>
          <a:xfrm rot="787784" flipH="0" flipV="0">
            <a:off x="1412091" y="3789097"/>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rot="787784" flipH="0" flipV="0">
            <a:off x="9082760" y="1975181"/>
            <a:ext cx="1378279" cy="1500542"/>
          </a:xfrm>
          <a:custGeom>
            <a:avLst/>
            <a:gdLst>
              <a:gd name="connsiteX0" fmla="*/ 41910 w 345757"/>
              <a:gd name="connsiteY0" fmla="*/ 376333 h 376428"/>
              <a:gd name="connsiteX1" fmla="*/ 0 w 345757"/>
              <a:gd name="connsiteY1" fmla="*/ 338709 h 376428"/>
              <a:gd name="connsiteX2" fmla="*/ 78200 w 345757"/>
              <a:gd name="connsiteY2" fmla="*/ 305848 h 376428"/>
              <a:gd name="connsiteX3" fmla="*/ 117824 w 345757"/>
              <a:gd name="connsiteY3" fmla="*/ 291560 h 376428"/>
              <a:gd name="connsiteX4" fmla="*/ 127730 w 345757"/>
              <a:gd name="connsiteY4" fmla="*/ 250603 h 376428"/>
              <a:gd name="connsiteX5" fmla="*/ 151924 w 345757"/>
              <a:gd name="connsiteY5" fmla="*/ 169354 h 376428"/>
              <a:gd name="connsiteX6" fmla="*/ 230124 w 345757"/>
              <a:gd name="connsiteY6" fmla="*/ 136493 h 376428"/>
              <a:gd name="connsiteX7" fmla="*/ 269748 w 345757"/>
              <a:gd name="connsiteY7" fmla="*/ 122206 h 376428"/>
              <a:gd name="connsiteX8" fmla="*/ 279654 w 345757"/>
              <a:gd name="connsiteY8" fmla="*/ 81248 h 376428"/>
              <a:gd name="connsiteX9" fmla="*/ 303847 w 345757"/>
              <a:gd name="connsiteY9" fmla="*/ 0 h 376428"/>
              <a:gd name="connsiteX10" fmla="*/ 345758 w 345757"/>
              <a:gd name="connsiteY10" fmla="*/ 37624 h 376428"/>
              <a:gd name="connsiteX11" fmla="*/ 335851 w 345757"/>
              <a:gd name="connsiteY11" fmla="*/ 78581 h 376428"/>
              <a:gd name="connsiteX12" fmla="*/ 311658 w 345757"/>
              <a:gd name="connsiteY12" fmla="*/ 159925 h 376428"/>
              <a:gd name="connsiteX13" fmla="*/ 233458 w 345757"/>
              <a:gd name="connsiteY13" fmla="*/ 192786 h 376428"/>
              <a:gd name="connsiteX14" fmla="*/ 193834 w 345757"/>
              <a:gd name="connsiteY14" fmla="*/ 207074 h 376428"/>
              <a:gd name="connsiteX15" fmla="*/ 183928 w 345757"/>
              <a:gd name="connsiteY15" fmla="*/ 248031 h 376428"/>
              <a:gd name="connsiteX16" fmla="*/ 159734 w 345757"/>
              <a:gd name="connsiteY16" fmla="*/ 329279 h 376428"/>
              <a:gd name="connsiteX17" fmla="*/ 81534 w 345757"/>
              <a:gd name="connsiteY17" fmla="*/ 362141 h 376428"/>
              <a:gd name="connsiteX18" fmla="*/ 41910 w 345757"/>
              <a:gd name="connsiteY18" fmla="*/ 376428 h 376428"/>
            </a:gdLst>
            <a:rect l="l" t="t" r="r" b="b"/>
            <a:pathLst>
              <a:path w="345757" h="376428">
                <a:moveTo>
                  <a:pt x="41910" y="376333"/>
                </a:moveTo>
                <a:lnTo>
                  <a:pt x="0" y="338709"/>
                </a:lnTo>
                <a:cubicBezTo>
                  <a:pt x="26670" y="308896"/>
                  <a:pt x="56483" y="307181"/>
                  <a:pt x="78200" y="305848"/>
                </a:cubicBezTo>
                <a:cubicBezTo>
                  <a:pt x="97917" y="304705"/>
                  <a:pt x="107061" y="303657"/>
                  <a:pt x="117824" y="291560"/>
                </a:cubicBezTo>
                <a:cubicBezTo>
                  <a:pt x="128588" y="279559"/>
                  <a:pt x="128683" y="270319"/>
                  <a:pt x="127730" y="250603"/>
                </a:cubicBezTo>
                <a:cubicBezTo>
                  <a:pt x="126683" y="228886"/>
                  <a:pt x="125254" y="199073"/>
                  <a:pt x="151924" y="169354"/>
                </a:cubicBezTo>
                <a:cubicBezTo>
                  <a:pt x="178689" y="139541"/>
                  <a:pt x="208407" y="137827"/>
                  <a:pt x="230124" y="136493"/>
                </a:cubicBezTo>
                <a:cubicBezTo>
                  <a:pt x="249841" y="135350"/>
                  <a:pt x="258985" y="134302"/>
                  <a:pt x="269748" y="122206"/>
                </a:cubicBezTo>
                <a:cubicBezTo>
                  <a:pt x="280607" y="110109"/>
                  <a:pt x="280607" y="100965"/>
                  <a:pt x="279654" y="81248"/>
                </a:cubicBezTo>
                <a:cubicBezTo>
                  <a:pt x="278606" y="59531"/>
                  <a:pt x="277178" y="29718"/>
                  <a:pt x="303847" y="0"/>
                </a:cubicBezTo>
                <a:lnTo>
                  <a:pt x="345758" y="37624"/>
                </a:lnTo>
                <a:cubicBezTo>
                  <a:pt x="334899" y="49721"/>
                  <a:pt x="334899" y="58960"/>
                  <a:pt x="335851" y="78581"/>
                </a:cubicBezTo>
                <a:cubicBezTo>
                  <a:pt x="336899" y="100298"/>
                  <a:pt x="338328" y="130111"/>
                  <a:pt x="311658" y="159925"/>
                </a:cubicBezTo>
                <a:cubicBezTo>
                  <a:pt x="284988" y="189738"/>
                  <a:pt x="255175" y="191452"/>
                  <a:pt x="233458" y="192786"/>
                </a:cubicBezTo>
                <a:cubicBezTo>
                  <a:pt x="213741" y="193929"/>
                  <a:pt x="204597" y="194977"/>
                  <a:pt x="193834" y="207074"/>
                </a:cubicBezTo>
                <a:cubicBezTo>
                  <a:pt x="182975" y="219075"/>
                  <a:pt x="182975" y="228314"/>
                  <a:pt x="183928" y="248031"/>
                </a:cubicBezTo>
                <a:cubicBezTo>
                  <a:pt x="184975" y="269748"/>
                  <a:pt x="186404" y="299561"/>
                  <a:pt x="159734" y="329279"/>
                </a:cubicBezTo>
                <a:cubicBezTo>
                  <a:pt x="132969" y="359092"/>
                  <a:pt x="103251" y="360807"/>
                  <a:pt x="81534" y="362141"/>
                </a:cubicBezTo>
                <a:cubicBezTo>
                  <a:pt x="61817" y="363284"/>
                  <a:pt x="52673" y="364331"/>
                  <a:pt x="41910" y="376428"/>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rot="0" flipH="0" flipV="1">
            <a:off x="1591008" y="928863"/>
            <a:ext cx="1354033" cy="1354033"/>
          </a:xfrm>
          <a:prstGeom prst="triangle">
            <a:avLst/>
          </a:prstGeom>
          <a:solidFill>
            <a:schemeClr val="accent3"/>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0" flipH="0" flipV="0">
            <a:off x="9298371" y="4512174"/>
            <a:ext cx="1400378" cy="1400379"/>
          </a:xfrm>
          <a:prstGeom prst="triangle">
            <a:avLst/>
          </a:pr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cxnSp>
        <p:nvCxnSpPr>
          <p:cNvPr id="33" name="标题 1"/>
          <p:cNvCxnSpPr/>
          <p:nvPr/>
        </p:nvCxnSpPr>
        <p:spPr>
          <a:xfrm rot="0" flipH="0" flipV="0">
            <a:off x="3126019" y="5042358"/>
            <a:ext cx="1707239" cy="0"/>
          </a:xfrm>
          <a:prstGeom prst="line">
            <a:avLst/>
          </a:prstGeom>
          <a:noFill/>
          <a:ln w="6350" cap="sq">
            <a:solidFill>
              <a:schemeClr val="bg1"/>
            </a:solidFill>
            <a:miter/>
          </a:ln>
        </p:spPr>
      </p:cxnSp>
      <p:cxnSp>
        <p:nvCxnSpPr>
          <p:cNvPr id="34" name="标题 1"/>
          <p:cNvCxnSpPr/>
          <p:nvPr/>
        </p:nvCxnSpPr>
        <p:spPr>
          <a:xfrm rot="0" flipH="0" flipV="0">
            <a:off x="7448102" y="5042358"/>
            <a:ext cx="1707239" cy="0"/>
          </a:xfrm>
          <a:prstGeom prst="line">
            <a:avLst/>
          </a:prstGeom>
          <a:noFill/>
          <a:ln w="6350" cap="sq">
            <a:solidFill>
              <a:schemeClr val="bg1"/>
            </a:solidFill>
            <a:miter/>
          </a:ln>
        </p:spPr>
      </p:cxnSp>
    </p:spTree>
  </p:cSld>
</p:sld>
</file>

<file path=ppt/theme/_rels/theme1.xml.rels><?xml version="1.0" encoding="UTF-8" standalone="yes"?>
<Relationships xmlns="http://schemas.openxmlformats.org/package/2006/relationships">

</Relationships>
</file>

<file path=ppt/theme/theme1.xml><?xml version="1.0" encoding="utf-8"?>
<a:theme xmlns:a="http://schemas.openxmlformats.org/drawingml/2006/main" xmlns:r="http://schemas.openxmlformats.org/officeDocument/2006/relationships" xmlns:p="http://schemas.openxmlformats.org/presentationml/2006/main" name="Office 主题​​">
  <a:themeElements>
    <a:clrScheme name="Office">
      <a:dk1>
        <a:srgbClr val="000000"/>
      </a:dk1>
      <a:lt1>
        <a:srgbClr val="FFFFFF"/>
      </a:lt1>
      <a:dk2>
        <a:srgbClr val="0E2841"/>
      </a:dk2>
      <a:lt2>
        <a:srgbClr val="E8E8E8"/>
      </a:lt2>
      <a:accent1>
        <a:srgbClr val="E56F01"/>
      </a:accent1>
      <a:accent2>
        <a:srgbClr val="BF9000"/>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